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6.svg" ContentType="image/svg+xml"/>
  <Override PartName="/ppt/media/image3.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72" r:id="rId114"/>
  </p:sldIdLst>
  <p:sldSz cx="18288000" cy="10287000"/>
  <p:notesSz cx="6858000" cy="9144000"/>
  <p:embeddedFontLst>
    <p:embeddedFont>
      <p:font typeface="Zen Dots"/>
      <p:regular r:id="rId118"/>
    </p:embeddedFont>
    <p:embeddedFont>
      <p:font typeface="Poppins Bold" panose="00000800000000000000"/>
      <p:bold r:id="rId119"/>
    </p:embeddedFont>
    <p:embeddedFont>
      <p:font typeface="Poppins" panose="00000500000000000000"/>
      <p:regular r:id="rId120"/>
    </p:embeddedFont>
    <p:embeddedFont>
      <p:font typeface="Poppins Heavy" panose="00000A00000000000000"/>
      <p:bold r:id="rId121"/>
    </p:embeddedFont>
    <p:embeddedFont>
      <p:font typeface="Noto Serif Display" panose="02020502080505020204"/>
      <p:regular r:id="rId122"/>
    </p:embeddedFont>
    <p:embeddedFont>
      <p:font typeface="Calibri" panose="020F0502020204030204" charset="0"/>
      <p:regular r:id="rId123"/>
      <p:bold r:id="rId124"/>
      <p:italic r:id="rId125"/>
      <p:boldItalic r:id="rId126"/>
    </p:embeddedFont>
    <p:embeddedFont>
      <p:font typeface="Poppins Italics" panose="00000500000000000000"/>
      <p:italic r:id="rId127"/>
    </p:embeddedFont>
    <p:embeddedFont>
      <p:font typeface="Pridi Bold" panose="00000800000000000000"/>
      <p:bold r:id="rId128"/>
    </p:embeddedFont>
    <p:embeddedFont>
      <p:font typeface="Pridi" panose="00000500000000000000"/>
      <p:regular r:id="rId1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9" Type="http://schemas.openxmlformats.org/officeDocument/2006/relationships/font" Target="fonts/font12.fntdata"/><Relationship Id="rId128" Type="http://schemas.openxmlformats.org/officeDocument/2006/relationships/font" Target="fonts/font11.fntdata"/><Relationship Id="rId127" Type="http://schemas.openxmlformats.org/officeDocument/2006/relationships/font" Target="fonts/font10.fntdata"/><Relationship Id="rId126" Type="http://schemas.openxmlformats.org/officeDocument/2006/relationships/font" Target="fonts/font9.fntdata"/><Relationship Id="rId125" Type="http://schemas.openxmlformats.org/officeDocument/2006/relationships/font" Target="fonts/font8.fntdata"/><Relationship Id="rId124" Type="http://schemas.openxmlformats.org/officeDocument/2006/relationships/font" Target="fonts/font7.fntdata"/><Relationship Id="rId123" Type="http://schemas.openxmlformats.org/officeDocument/2006/relationships/font" Target="fonts/font6.fntdata"/><Relationship Id="rId122" Type="http://schemas.openxmlformats.org/officeDocument/2006/relationships/font" Target="fonts/font5.fntdata"/><Relationship Id="rId121" Type="http://schemas.openxmlformats.org/officeDocument/2006/relationships/font" Target="fonts/font4.fntdata"/><Relationship Id="rId120" Type="http://schemas.openxmlformats.org/officeDocument/2006/relationships/font" Target="fonts/font3.fntdata"/><Relationship Id="rId12" Type="http://schemas.openxmlformats.org/officeDocument/2006/relationships/slide" Target="slides/slide10.xml"/><Relationship Id="rId119" Type="http://schemas.openxmlformats.org/officeDocument/2006/relationships/font" Target="fonts/font2.fntdata"/><Relationship Id="rId118" Type="http://schemas.openxmlformats.org/officeDocument/2006/relationships/font" Target="fonts/font1.fntdata"/><Relationship Id="rId117" Type="http://schemas.openxmlformats.org/officeDocument/2006/relationships/tableStyles" Target="tableStyles.xml"/><Relationship Id="rId116" Type="http://schemas.openxmlformats.org/officeDocument/2006/relationships/viewProps" Target="viewProps.xml"/><Relationship Id="rId115" Type="http://schemas.openxmlformats.org/officeDocument/2006/relationships/presProps" Target="presProps.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image" Target="../media/image56.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8.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3.svg"/><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3.svg"/><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3.svg"/><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6.svg"/><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1.png"/><Relationship Id="rId3" Type="http://schemas.openxmlformats.org/officeDocument/2006/relationships/image" Target="../media/image3.svg"/><Relationship Id="rId2" Type="http://schemas.openxmlformats.org/officeDocument/2006/relationships/image" Target="../media/image8.png"/><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image" Target="../media/image2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image" Target="../media/image22.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16.svg"/><Relationship Id="rId1" Type="http://schemas.openxmlformats.org/officeDocument/2006/relationships/image" Target="../media/image15.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16.svg"/><Relationship Id="rId1" Type="http://schemas.openxmlformats.org/officeDocument/2006/relationships/image" Target="../media/image1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16.svg"/><Relationship Id="rId1" Type="http://schemas.openxmlformats.org/officeDocument/2006/relationships/image" Target="../media/image1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16.svg"/><Relationship Id="rId1" Type="http://schemas.openxmlformats.org/officeDocument/2006/relationships/image" Target="../media/image15.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image" Target="../media/image16.svg"/><Relationship Id="rId1" Type="http://schemas.openxmlformats.org/officeDocument/2006/relationships/image" Target="../media/image15.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16.svg"/><Relationship Id="rId1" Type="http://schemas.openxmlformats.org/officeDocument/2006/relationships/image" Target="../media/image1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3.svg"/><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3.svg"/><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3.svg"/><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48.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4096" r="-14096" b="-51837"/>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9FF">
                <a:alpha val="20784"/>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60"/>
                </a:lnSpc>
                <a:spcBef>
                  <a:spcPct val="0"/>
                </a:spcBef>
              </a:pPr>
            </a:p>
          </p:txBody>
        </p:sp>
      </p:grpSp>
      <p:sp>
        <p:nvSpPr>
          <p:cNvPr id="6" name="TextBox 6"/>
          <p:cNvSpPr txBox="1"/>
          <p:nvPr/>
        </p:nvSpPr>
        <p:spPr>
          <a:xfrm>
            <a:off x="3341031" y="3618367"/>
            <a:ext cx="11605938" cy="3061570"/>
          </a:xfrm>
          <a:prstGeom prst="rect">
            <a:avLst/>
          </a:prstGeom>
        </p:spPr>
        <p:txBody>
          <a:bodyPr lIns="0" tIns="0" rIns="0" bIns="0" rtlCol="0" anchor="t">
            <a:spAutoFit/>
          </a:bodyPr>
          <a:lstStyle/>
          <a:p>
            <a:pPr algn="ctr">
              <a:lnSpc>
                <a:spcPts val="11615"/>
              </a:lnSpc>
            </a:pPr>
            <a:r>
              <a:rPr lang="en-US" sz="12485">
                <a:solidFill>
                  <a:srgbClr val="FFFFFF"/>
                </a:solidFill>
                <a:latin typeface="Zen Dots"/>
                <a:ea typeface="Zen Dots"/>
                <a:cs typeface="Zen Dots"/>
                <a:sym typeface="Zen Dots"/>
              </a:rPr>
              <a:t>BTBIG</a:t>
            </a:r>
            <a:endParaRPr lang="en-US" sz="12485">
              <a:solidFill>
                <a:srgbClr val="FFFFFF"/>
              </a:solidFill>
              <a:latin typeface="Zen Dots"/>
              <a:ea typeface="Zen Dots"/>
              <a:cs typeface="Zen Dots"/>
              <a:sym typeface="Zen Dots"/>
            </a:endParaRPr>
          </a:p>
          <a:p>
            <a:pPr algn="ctr">
              <a:lnSpc>
                <a:spcPts val="11615"/>
              </a:lnSpc>
            </a:pPr>
            <a:r>
              <a:rPr lang="en-US" sz="12485">
                <a:solidFill>
                  <a:srgbClr val="FFFFFF"/>
                </a:solidFill>
                <a:latin typeface="Zen Dots"/>
                <a:ea typeface="Zen Dots"/>
                <a:cs typeface="Zen Dots"/>
                <a:sym typeface="Zen Dots"/>
              </a:rPr>
              <a:t>LAB2</a:t>
            </a:r>
            <a:endParaRPr lang="en-US" sz="12485">
              <a:solidFill>
                <a:srgbClr val="FFFFFF"/>
              </a:solidFill>
              <a:latin typeface="Zen Dots"/>
              <a:ea typeface="Zen Dots"/>
              <a:cs typeface="Zen Dots"/>
              <a:sym typeface="Zen Dots"/>
            </a:endParaRPr>
          </a:p>
        </p:txBody>
      </p:sp>
      <p:sp>
        <p:nvSpPr>
          <p:cNvPr id="7" name="AutoShape 7"/>
          <p:cNvSpPr/>
          <p:nvPr/>
        </p:nvSpPr>
        <p:spPr>
          <a:xfrm>
            <a:off x="1028683" y="8732575"/>
            <a:ext cx="16230600" cy="19050"/>
          </a:xfrm>
          <a:prstGeom prst="line">
            <a:avLst/>
          </a:prstGeom>
          <a:ln w="19050" cap="flat">
            <a:solidFill>
              <a:srgbClr val="FFFFFF"/>
            </a:solidFill>
            <a:prstDash val="solid"/>
            <a:headEnd type="none" w="sm" len="sm"/>
            <a:tailEnd type="none" w="sm" len="sm"/>
          </a:ln>
        </p:spPr>
      </p:sp>
      <p:grpSp>
        <p:nvGrpSpPr>
          <p:cNvPr id="8" name="Group 8"/>
          <p:cNvGrpSpPr/>
          <p:nvPr/>
        </p:nvGrpSpPr>
        <p:grpSpPr>
          <a:xfrm rot="0">
            <a:off x="15513352" y="667880"/>
            <a:ext cx="1919429" cy="566532"/>
            <a:chOff x="0" y="0"/>
            <a:chExt cx="505529" cy="149210"/>
          </a:xfrm>
        </p:grpSpPr>
        <p:sp>
          <p:nvSpPr>
            <p:cNvPr id="9" name="Freeform 9"/>
            <p:cNvSpPr/>
            <p:nvPr/>
          </p:nvSpPr>
          <p:spPr>
            <a:xfrm>
              <a:off x="0" y="0"/>
              <a:ext cx="505529" cy="149210"/>
            </a:xfrm>
            <a:custGeom>
              <a:avLst/>
              <a:gdLst/>
              <a:ahLst/>
              <a:cxnLst/>
              <a:rect l="l" t="t" r="r" b="b"/>
              <a:pathLst>
                <a:path w="505529" h="149210">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id="10" name="TextBox 10"/>
            <p:cNvSpPr txBox="1"/>
            <p:nvPr/>
          </p:nvSpPr>
          <p:spPr>
            <a:xfrm>
              <a:off x="0" y="-57150"/>
              <a:ext cx="505529" cy="206360"/>
            </a:xfrm>
            <a:prstGeom prst="rect">
              <a:avLst/>
            </a:prstGeom>
          </p:spPr>
          <p:txBody>
            <a:bodyPr lIns="50800" tIns="50800" rIns="50800" bIns="50800" rtlCol="0" anchor="ctr"/>
            <a:lstStyle/>
            <a:p>
              <a:pPr algn="ctr">
                <a:lnSpc>
                  <a:spcPts val="2660"/>
                </a:lnSpc>
              </a:pPr>
            </a:p>
          </p:txBody>
        </p:sp>
      </p:grpSp>
      <p:sp>
        <p:nvSpPr>
          <p:cNvPr id="11" name="TextBox 11"/>
          <p:cNvSpPr txBox="1"/>
          <p:nvPr/>
        </p:nvSpPr>
        <p:spPr>
          <a:xfrm>
            <a:off x="4624599" y="731452"/>
            <a:ext cx="1662550" cy="366996"/>
          </a:xfrm>
          <a:prstGeom prst="rect">
            <a:avLst/>
          </a:prstGeom>
        </p:spPr>
        <p:txBody>
          <a:bodyPr lIns="0" tIns="0" rIns="0" bIns="0" rtlCol="0" anchor="t">
            <a:spAutoFit/>
          </a:bodyPr>
          <a:lstStyle/>
          <a:p>
            <a:pPr marL="0" lvl="0" indent="0" algn="ctr">
              <a:lnSpc>
                <a:spcPts val="2870"/>
              </a:lnSpc>
              <a:spcBef>
                <a:spcPct val="0"/>
              </a:spcBef>
            </a:pPr>
            <a:r>
              <a:rPr lang="en-US" sz="2050" b="1" spc="4">
                <a:solidFill>
                  <a:srgbClr val="FFFFFF"/>
                </a:solidFill>
                <a:latin typeface="Poppins Bold" panose="00000800000000000000"/>
                <a:ea typeface="Poppins Bold" panose="00000800000000000000"/>
                <a:cs typeface="Poppins Bold" panose="00000800000000000000"/>
                <a:sym typeface="Poppins Bold" panose="00000800000000000000"/>
              </a:rPr>
              <a:t>Home</a:t>
            </a:r>
            <a:endParaRPr lang="en-US" sz="2050" b="1" spc="4">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12" name="TextBox 12"/>
          <p:cNvSpPr txBox="1"/>
          <p:nvPr/>
        </p:nvSpPr>
        <p:spPr>
          <a:xfrm>
            <a:off x="6888721" y="733665"/>
            <a:ext cx="1907082" cy="366996"/>
          </a:xfrm>
          <a:prstGeom prst="rect">
            <a:avLst/>
          </a:prstGeom>
        </p:spPr>
        <p:txBody>
          <a:bodyPr lIns="0" tIns="0" rIns="0" bIns="0" rtlCol="0" anchor="t">
            <a:spAutoFit/>
          </a:bodyPr>
          <a:lstStyle/>
          <a:p>
            <a:pPr marL="0" lvl="0" indent="0" algn="ctr">
              <a:lnSpc>
                <a:spcPts val="2870"/>
              </a:lnSpc>
              <a:spcBef>
                <a:spcPct val="0"/>
              </a:spcBef>
            </a:pPr>
            <a:r>
              <a:rPr lang="en-US" sz="2050" spc="4">
                <a:solidFill>
                  <a:srgbClr val="FFFFFF"/>
                </a:solidFill>
                <a:latin typeface="Poppins" panose="00000500000000000000"/>
                <a:ea typeface="Poppins" panose="00000500000000000000"/>
                <a:cs typeface="Poppins" panose="00000500000000000000"/>
                <a:sym typeface="Poppins" panose="00000500000000000000"/>
              </a:rPr>
              <a:t>About</a:t>
            </a:r>
            <a:endParaRPr lang="en-US" sz="2050" spc="4">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3" name="TextBox 13"/>
          <p:cNvSpPr txBox="1"/>
          <p:nvPr/>
        </p:nvSpPr>
        <p:spPr>
          <a:xfrm>
            <a:off x="9596344" y="733665"/>
            <a:ext cx="1589190" cy="366996"/>
          </a:xfrm>
          <a:prstGeom prst="rect">
            <a:avLst/>
          </a:prstGeom>
        </p:spPr>
        <p:txBody>
          <a:bodyPr lIns="0" tIns="0" rIns="0" bIns="0" rtlCol="0" anchor="t">
            <a:spAutoFit/>
          </a:bodyPr>
          <a:lstStyle/>
          <a:p>
            <a:pPr marL="0" lvl="0" indent="0" algn="ctr">
              <a:lnSpc>
                <a:spcPts val="2870"/>
              </a:lnSpc>
              <a:spcBef>
                <a:spcPct val="0"/>
              </a:spcBef>
            </a:pPr>
            <a:r>
              <a:rPr lang="en-US" sz="2050" spc="4">
                <a:solidFill>
                  <a:srgbClr val="FFFFFF"/>
                </a:solidFill>
                <a:latin typeface="Poppins" panose="00000500000000000000"/>
                <a:ea typeface="Poppins" panose="00000500000000000000"/>
                <a:cs typeface="Poppins" panose="00000500000000000000"/>
                <a:sym typeface="Poppins" panose="00000500000000000000"/>
              </a:rPr>
              <a:t>Content</a:t>
            </a:r>
            <a:endParaRPr lang="en-US" sz="2050" spc="4">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4" name="TextBox 14"/>
          <p:cNvSpPr txBox="1"/>
          <p:nvPr/>
        </p:nvSpPr>
        <p:spPr>
          <a:xfrm>
            <a:off x="11529929" y="731452"/>
            <a:ext cx="2224975" cy="366996"/>
          </a:xfrm>
          <a:prstGeom prst="rect">
            <a:avLst/>
          </a:prstGeom>
        </p:spPr>
        <p:txBody>
          <a:bodyPr lIns="0" tIns="0" rIns="0" bIns="0" rtlCol="0" anchor="t">
            <a:spAutoFit/>
          </a:bodyPr>
          <a:lstStyle/>
          <a:p>
            <a:pPr marL="0" lvl="0" indent="0" algn="ctr">
              <a:lnSpc>
                <a:spcPts val="2870"/>
              </a:lnSpc>
              <a:spcBef>
                <a:spcPct val="0"/>
              </a:spcBef>
            </a:pPr>
            <a:r>
              <a:rPr lang="en-US" sz="2050" spc="4">
                <a:solidFill>
                  <a:srgbClr val="FFFFFF"/>
                </a:solidFill>
                <a:latin typeface="Poppins" panose="00000500000000000000"/>
                <a:ea typeface="Poppins" panose="00000500000000000000"/>
                <a:cs typeface="Poppins" panose="00000500000000000000"/>
                <a:sym typeface="Poppins" panose="00000500000000000000"/>
              </a:rPr>
              <a:t>Others</a:t>
            </a:r>
            <a:endParaRPr lang="en-US" sz="2050" spc="4">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5" name="TextBox 15"/>
          <p:cNvSpPr txBox="1"/>
          <p:nvPr/>
        </p:nvSpPr>
        <p:spPr>
          <a:xfrm>
            <a:off x="15762422" y="735562"/>
            <a:ext cx="1421291" cy="358775"/>
          </a:xfrm>
          <a:prstGeom prst="rect">
            <a:avLst/>
          </a:prstGeom>
        </p:spPr>
        <p:txBody>
          <a:bodyPr lIns="0" tIns="0" rIns="0" bIns="0" rtlCol="0" anchor="t">
            <a:spAutoFit/>
          </a:bodyPr>
          <a:lstStyle/>
          <a:p>
            <a:pPr algn="ctr">
              <a:lnSpc>
                <a:spcPts val="2800"/>
              </a:lnSpc>
              <a:spcBef>
                <a:spcPct val="0"/>
              </a:spcBef>
            </a:pPr>
            <a:r>
              <a:rPr lang="en-US" sz="2000" b="1" spc="3">
                <a:solidFill>
                  <a:srgbClr val="020F8D"/>
                </a:solidFill>
                <a:latin typeface="Poppins Bold" panose="00000800000000000000"/>
                <a:ea typeface="Poppins Bold" panose="00000800000000000000"/>
                <a:cs typeface="Poppins Bold" panose="00000800000000000000"/>
                <a:sym typeface="Poppins Bold" panose="00000800000000000000"/>
              </a:rPr>
              <a:t>Page 01</a:t>
            </a:r>
            <a:endParaRPr lang="en-US" sz="2000" b="1" spc="3">
              <a:solidFill>
                <a:srgbClr val="020F8D"/>
              </a:solidFill>
              <a:latin typeface="Poppins Bold" panose="00000800000000000000"/>
              <a:ea typeface="Poppins Bold" panose="00000800000000000000"/>
              <a:cs typeface="Poppins Bold" panose="00000800000000000000"/>
              <a:sym typeface="Poppins Bold" panose="00000800000000000000"/>
            </a:endParaRPr>
          </a:p>
        </p:txBody>
      </p:sp>
      <p:sp>
        <p:nvSpPr>
          <p:cNvPr id="16" name="TextBox 16"/>
          <p:cNvSpPr txBox="1"/>
          <p:nvPr/>
        </p:nvSpPr>
        <p:spPr>
          <a:xfrm>
            <a:off x="600871" y="1445079"/>
            <a:ext cx="4023728" cy="764817"/>
          </a:xfrm>
          <a:prstGeom prst="rect">
            <a:avLst/>
          </a:prstGeom>
        </p:spPr>
        <p:txBody>
          <a:bodyPr lIns="0" tIns="0" rIns="0" bIns="0" rtlCol="0" anchor="t">
            <a:spAutoFit/>
          </a:bodyPr>
          <a:lstStyle/>
          <a:p>
            <a:pPr marL="0" lvl="0" indent="0" algn="l">
              <a:lnSpc>
                <a:spcPts val="6005"/>
              </a:lnSpc>
              <a:spcBef>
                <a:spcPct val="0"/>
              </a:spcBef>
            </a:pPr>
            <a:r>
              <a:rPr lang="en-US" sz="4290" b="1" spc="8">
                <a:solidFill>
                  <a:srgbClr val="FFFFFF"/>
                </a:solidFill>
                <a:latin typeface="Poppins Heavy" panose="00000A00000000000000"/>
                <a:ea typeface="Poppins Heavy" panose="00000A00000000000000"/>
                <a:cs typeface="Poppins Heavy" panose="00000A00000000000000"/>
                <a:sym typeface="Poppins Heavy" panose="00000A00000000000000"/>
              </a:rPr>
              <a:t>Bộ tứ</a:t>
            </a:r>
            <a:r>
              <a:rPr lang="en-US" sz="4290" b="1" spc="8">
                <a:solidFill>
                  <a:srgbClr val="FFFFFF"/>
                </a:solidFill>
                <a:latin typeface="Poppins Heavy" panose="00000A00000000000000"/>
                <a:ea typeface="Poppins Heavy" panose="00000A00000000000000"/>
                <a:cs typeface="Poppins Heavy" panose="00000A00000000000000"/>
                <a:sym typeface="Poppins Heavy" panose="00000A00000000000000"/>
              </a:rPr>
              <a:t> báo thủ</a:t>
            </a:r>
            <a:endParaRPr lang="en-US" sz="4290" b="1" spc="8">
              <a:solidFill>
                <a:srgbClr val="FFFFFF"/>
              </a:solidFill>
              <a:latin typeface="Poppins Heavy" panose="00000A00000000000000"/>
              <a:ea typeface="Poppins Heavy" panose="00000A00000000000000"/>
              <a:cs typeface="Poppins Heavy" panose="00000A00000000000000"/>
              <a:sym typeface="Poppins Heavy" panose="00000A00000000000000"/>
            </a:endParaRPr>
          </a:p>
        </p:txBody>
      </p:sp>
      <p:sp>
        <p:nvSpPr>
          <p:cNvPr id="17" name="TextBox 17"/>
          <p:cNvSpPr txBox="1"/>
          <p:nvPr/>
        </p:nvSpPr>
        <p:spPr>
          <a:xfrm>
            <a:off x="8528202" y="9061735"/>
            <a:ext cx="1274721" cy="451551"/>
          </a:xfrm>
          <a:prstGeom prst="rect">
            <a:avLst/>
          </a:prstGeom>
        </p:spPr>
        <p:txBody>
          <a:bodyPr lIns="0" tIns="0" rIns="0" bIns="0" rtlCol="0" anchor="t">
            <a:spAutoFit/>
          </a:bodyPr>
          <a:lstStyle/>
          <a:p>
            <a:pPr algn="ctr">
              <a:lnSpc>
                <a:spcPts val="3460"/>
              </a:lnSpc>
            </a:pPr>
            <a:r>
              <a:rPr lang="en-US" sz="2470">
                <a:solidFill>
                  <a:srgbClr val="FFFFFF"/>
                </a:solidFill>
                <a:latin typeface="Poppins" panose="00000500000000000000"/>
                <a:ea typeface="Poppins" panose="00000500000000000000"/>
                <a:cs typeface="Poppins" panose="00000500000000000000"/>
                <a:sym typeface="Poppins" panose="00000500000000000000"/>
              </a:rPr>
              <a:t>-</a:t>
            </a:r>
            <a:endParaRPr lang="en-US" sz="247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8" name="TextBox 18"/>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1</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683" y="404679"/>
            <a:ext cx="16155029" cy="1571244"/>
            <a:chOff x="0" y="0"/>
            <a:chExt cx="4254822" cy="413826"/>
          </a:xfrm>
        </p:grpSpPr>
        <p:sp>
          <p:nvSpPr>
            <p:cNvPr id="3" name="Freeform 3"/>
            <p:cNvSpPr/>
            <p:nvPr/>
          </p:nvSpPr>
          <p:spPr>
            <a:xfrm>
              <a:off x="0" y="0"/>
              <a:ext cx="4254822" cy="413826"/>
            </a:xfrm>
            <a:custGeom>
              <a:avLst/>
              <a:gdLst/>
              <a:ahLst/>
              <a:cxnLst/>
              <a:rect l="l" t="t" r="r" b="b"/>
              <a:pathLst>
                <a:path w="4254822" h="413826">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id="4" name="TextBox 4"/>
            <p:cNvSpPr txBox="1"/>
            <p:nvPr/>
          </p:nvSpPr>
          <p:spPr>
            <a:xfrm>
              <a:off x="0" y="-180975"/>
              <a:ext cx="4254822" cy="594801"/>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3.1. Dataset 1 – Bitly Data from 1.USA.gov</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149749" y="2740944"/>
            <a:ext cx="4001809" cy="4001809"/>
          </a:xfrm>
          <a:custGeom>
            <a:avLst/>
            <a:gdLst/>
            <a:ahLst/>
            <a:cxnLst/>
            <a:rect l="l" t="t" r="r" b="b"/>
            <a:pathLst>
              <a:path w="4001809" h="4001809">
                <a:moveTo>
                  <a:pt x="0" y="0"/>
                </a:moveTo>
                <a:lnTo>
                  <a:pt x="4001809" y="0"/>
                </a:lnTo>
                <a:lnTo>
                  <a:pt x="4001809" y="4001809"/>
                </a:lnTo>
                <a:lnTo>
                  <a:pt x="0" y="40018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1028700" y="2681380"/>
            <a:ext cx="11137713" cy="638175"/>
          </a:xfrm>
          <a:prstGeom prst="rect">
            <a:avLst/>
          </a:prstGeom>
        </p:spPr>
        <p:txBody>
          <a:bodyPr lIns="0" tIns="0" rIns="0" bIns="0" rtlCol="0" anchor="t">
            <a:spAutoFit/>
          </a:bodyPr>
          <a:lstStyle/>
          <a:p>
            <a:pPr algn="just">
              <a:lnSpc>
                <a:spcPts val="4650"/>
              </a:lnSpc>
            </a:pPr>
            <a:r>
              <a:rPr lang="en-US" sz="5000">
                <a:solidFill>
                  <a:srgbClr val="00FFFF"/>
                </a:solidFill>
                <a:latin typeface="Zen Dots"/>
                <a:ea typeface="Zen Dots"/>
                <a:cs typeface="Zen Dots"/>
                <a:sym typeface="Zen Dots"/>
              </a:rPr>
              <a:t>3.1.3 KẾT QUẢ &amp; NHẬN XÉT</a:t>
            </a:r>
            <a:endParaRPr lang="en-US" sz="5000">
              <a:solidFill>
                <a:srgbClr val="00FFFF"/>
              </a:solidFill>
              <a:latin typeface="Zen Dots"/>
              <a:ea typeface="Zen Dots"/>
              <a:cs typeface="Zen Dots"/>
              <a:sym typeface="Zen Dots"/>
            </a:endParaRPr>
          </a:p>
        </p:txBody>
      </p:sp>
      <p:sp>
        <p:nvSpPr>
          <p:cNvPr id="7" name="AutoShape 7"/>
          <p:cNvSpPr/>
          <p:nvPr/>
        </p:nvSpPr>
        <p:spPr>
          <a:xfrm>
            <a:off x="990898" y="9666449"/>
            <a:ext cx="16230600" cy="19050"/>
          </a:xfrm>
          <a:prstGeom prst="line">
            <a:avLst/>
          </a:prstGeom>
          <a:ln w="19050" cap="flat">
            <a:solidFill>
              <a:srgbClr val="FFFFFF"/>
            </a:solidFill>
            <a:prstDash val="solid"/>
            <a:headEnd type="none" w="sm" len="sm"/>
            <a:tailEnd type="none" w="sm" len="sm"/>
          </a:ln>
        </p:spPr>
      </p:sp>
      <p:sp>
        <p:nvSpPr>
          <p:cNvPr id="8" name="Freeform 8"/>
          <p:cNvSpPr/>
          <p:nvPr/>
        </p:nvSpPr>
        <p:spPr>
          <a:xfrm rot="-1886788">
            <a:off x="16349986" y="3775189"/>
            <a:ext cx="4464076" cy="4464076"/>
          </a:xfrm>
          <a:custGeom>
            <a:avLst/>
            <a:gdLst/>
            <a:ahLst/>
            <a:cxnLst/>
            <a:rect l="l" t="t" r="r" b="b"/>
            <a:pathLst>
              <a:path w="4464076" h="4464076">
                <a:moveTo>
                  <a:pt x="0" y="0"/>
                </a:moveTo>
                <a:lnTo>
                  <a:pt x="4464076" y="0"/>
                </a:lnTo>
                <a:lnTo>
                  <a:pt x="4464076" y="4464076"/>
                </a:lnTo>
                <a:lnTo>
                  <a:pt x="0" y="44640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TextBox 9"/>
          <p:cNvSpPr txBox="1"/>
          <p:nvPr/>
        </p:nvSpPr>
        <p:spPr>
          <a:xfrm>
            <a:off x="464879" y="3636489"/>
            <a:ext cx="18117145" cy="6029960"/>
          </a:xfrm>
          <a:prstGeom prst="rect">
            <a:avLst/>
          </a:prstGeom>
        </p:spPr>
        <p:txBody>
          <a:bodyPr lIns="0" tIns="0" rIns="0" bIns="0" rtlCol="0" anchor="t">
            <a:spAutoFit/>
          </a:bodyPr>
          <a:lstStyle/>
          <a:p>
            <a:pPr marL="863600" lvl="1" indent="-431800"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Timezone (Top 10) — đếm &amp; % trên toàn bộ 3,440</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America/New_York: 1,251 (≈ 36.37%)</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America/Chicago: 400 (≈ 11.63%)</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America/Los_Angeles: 382 (≈ 11.10%)</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America/Denver: 191 (≈ 5.55%)</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Europe/London: 74 (≈ 2.15%)</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Asia/Tokyo: 37 (≈ 1.08%),</a:t>
            </a:r>
            <a:r>
              <a:rPr lang="en-US" sz="4000" spc="-111">
                <a:solidFill>
                  <a:srgbClr val="FFFFFF"/>
                </a:solidFill>
                <a:latin typeface="Poppins" panose="00000500000000000000"/>
                <a:ea typeface="Poppins" panose="00000500000000000000"/>
                <a:cs typeface="Poppins" panose="00000500000000000000"/>
                <a:sym typeface="Poppins" panose="00000500000000000000"/>
              </a:rPr>
              <a:t> Pacific/Honolulu: 36 (≈ 1.05%), Europe/Madrid: 35 (≈ 1.02%), America/Sao_Paulo: 33 (≈ 0.96%), Europe/Berlin: 28 (≈ 0.81%)</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0" name="TextBox 10"/>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10</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A.8 Advanced Array Input and Output</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TextBox 5"/>
          <p:cNvSpPr txBox="1"/>
          <p:nvPr/>
        </p:nvSpPr>
        <p:spPr>
          <a:xfrm>
            <a:off x="8974766" y="4750679"/>
            <a:ext cx="6787361" cy="4878761"/>
          </a:xfrm>
          <a:prstGeom prst="rect">
            <a:avLst/>
          </a:prstGeom>
        </p:spPr>
        <p:txBody>
          <a:bodyPr lIns="0" tIns="0" rIns="0" bIns="0" rtlCol="0" anchor="t">
            <a:spAutoFit/>
          </a:bodyPr>
          <a:lstStyle/>
          <a:p>
            <a:pPr algn="l">
              <a:lnSpc>
                <a:spcPts val="5400"/>
              </a:lnSpc>
            </a:pPr>
            <a:r>
              <a:rPr lang="en-US" sz="3855" spc="7">
                <a:solidFill>
                  <a:srgbClr val="FFFFFF"/>
                </a:solidFill>
                <a:latin typeface="Poppins" panose="00000500000000000000"/>
                <a:ea typeface="Poppins" panose="00000500000000000000"/>
                <a:cs typeface="Poppins" panose="00000500000000000000"/>
                <a:sym typeface="Poppins" panose="00000500000000000000"/>
              </a:rPr>
              <a:t>def</a:t>
            </a:r>
            <a:r>
              <a:rPr lang="en-US" sz="3855" spc="7">
                <a:solidFill>
                  <a:srgbClr val="FFFFFF"/>
                </a:solidFill>
                <a:latin typeface="Poppins" panose="00000500000000000000"/>
                <a:ea typeface="Poppins" panose="00000500000000000000"/>
                <a:cs typeface="Poppins" panose="00000500000000000000"/>
                <a:sym typeface="Poppins" panose="00000500000000000000"/>
              </a:rPr>
              <a:t> mea</a:t>
            </a:r>
            <a:r>
              <a:rPr lang="en-US" sz="3855" spc="7">
                <a:solidFill>
                  <a:srgbClr val="FFFFFF"/>
                </a:solidFill>
                <a:latin typeface="Poppins" panose="00000500000000000000"/>
                <a:ea typeface="Poppins" panose="00000500000000000000"/>
                <a:cs typeface="Poppins" panose="00000500000000000000"/>
                <a:sym typeface="Poppins" panose="00000500000000000000"/>
              </a:rPr>
              <a:t>n_distance(x, y):</a:t>
            </a:r>
            <a:endParaRPr lang="en-US" sz="3855"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5400"/>
              </a:lnSpc>
            </a:pPr>
            <a:r>
              <a:rPr lang="en-US" sz="3855" spc="7">
                <a:solidFill>
                  <a:srgbClr val="FFFFFF"/>
                </a:solidFill>
                <a:latin typeface="Poppins" panose="00000500000000000000"/>
                <a:ea typeface="Poppins" panose="00000500000000000000"/>
                <a:cs typeface="Poppins" panose="00000500000000000000"/>
                <a:sym typeface="Poppins" panose="00000500000000000000"/>
              </a:rPr>
              <a:t>  nx = len(x)</a:t>
            </a:r>
            <a:endParaRPr lang="en-US" sz="3855"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5400"/>
              </a:lnSpc>
            </a:pPr>
            <a:r>
              <a:rPr lang="en-US" sz="3855" spc="7">
                <a:solidFill>
                  <a:srgbClr val="FFFFFF"/>
                </a:solidFill>
                <a:latin typeface="Poppins" panose="00000500000000000000"/>
                <a:ea typeface="Poppins" panose="00000500000000000000"/>
                <a:cs typeface="Poppins" panose="00000500000000000000"/>
                <a:sym typeface="Poppins" panose="00000500000000000000"/>
              </a:rPr>
              <a:t>  result = 0.0</a:t>
            </a:r>
            <a:endParaRPr lang="en-US" sz="3855"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5400"/>
              </a:lnSpc>
            </a:pPr>
            <a:r>
              <a:rPr lang="en-US" sz="3855" spc="7">
                <a:solidFill>
                  <a:srgbClr val="FFFFFF"/>
                </a:solidFill>
                <a:latin typeface="Poppins" panose="00000500000000000000"/>
                <a:ea typeface="Poppins" panose="00000500000000000000"/>
                <a:cs typeface="Poppins" panose="00000500000000000000"/>
                <a:sym typeface="Poppins" panose="00000500000000000000"/>
              </a:rPr>
              <a:t>  count = 0</a:t>
            </a:r>
            <a:endParaRPr lang="en-US" sz="3855"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5400"/>
              </a:lnSpc>
              <a:spcBef>
                <a:spcPct val="0"/>
              </a:spcBef>
            </a:pPr>
            <a:r>
              <a:rPr lang="en-US" sz="3855" spc="7">
                <a:solidFill>
                  <a:srgbClr val="FFFFFF"/>
                </a:solidFill>
                <a:latin typeface="Poppins" panose="00000500000000000000"/>
                <a:ea typeface="Poppins" panose="00000500000000000000"/>
                <a:cs typeface="Poppins" panose="00000500000000000000"/>
                <a:sym typeface="Poppins" panose="00000500000000000000"/>
              </a:rPr>
              <a:t>  for i in ran</a:t>
            </a:r>
            <a:r>
              <a:rPr lang="en-US" sz="3855" spc="7">
                <a:solidFill>
                  <a:srgbClr val="FFFFFF"/>
                </a:solidFill>
                <a:latin typeface="Poppins" panose="00000500000000000000"/>
                <a:ea typeface="Poppins" panose="00000500000000000000"/>
                <a:cs typeface="Poppins" panose="00000500000000000000"/>
                <a:sym typeface="Poppins" panose="00000500000000000000"/>
              </a:rPr>
              <a:t>g</a:t>
            </a:r>
            <a:r>
              <a:rPr lang="en-US" sz="3855" spc="7">
                <a:solidFill>
                  <a:srgbClr val="FFFFFF"/>
                </a:solidFill>
                <a:latin typeface="Poppins" panose="00000500000000000000"/>
                <a:ea typeface="Poppins" panose="00000500000000000000"/>
                <a:cs typeface="Poppins" panose="00000500000000000000"/>
                <a:sym typeface="Poppins" panose="00000500000000000000"/>
              </a:rPr>
              <a:t>e(</a:t>
            </a:r>
            <a:r>
              <a:rPr lang="en-US" sz="3855" spc="7">
                <a:solidFill>
                  <a:srgbClr val="FFFFFF"/>
                </a:solidFill>
                <a:latin typeface="Poppins" panose="00000500000000000000"/>
                <a:ea typeface="Poppins" panose="00000500000000000000"/>
                <a:cs typeface="Poppins" panose="00000500000000000000"/>
                <a:sym typeface="Poppins" panose="00000500000000000000"/>
              </a:rPr>
              <a:t>nx</a:t>
            </a:r>
            <a:r>
              <a:rPr lang="en-US" sz="3855" spc="7">
                <a:solidFill>
                  <a:srgbClr val="FFFFFF"/>
                </a:solidFill>
                <a:latin typeface="Poppins" panose="00000500000000000000"/>
                <a:ea typeface="Poppins" panose="00000500000000000000"/>
                <a:cs typeface="Poppins" panose="00000500000000000000"/>
                <a:sym typeface="Poppins" panose="00000500000000000000"/>
              </a:rPr>
              <a:t>):</a:t>
            </a:r>
            <a:endParaRPr lang="en-US" sz="3855"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5400"/>
              </a:lnSpc>
              <a:spcBef>
                <a:spcPct val="0"/>
              </a:spcBef>
            </a:pPr>
            <a:r>
              <a:rPr lang="en-US" sz="3855" spc="7">
                <a:solidFill>
                  <a:srgbClr val="FFFFFF"/>
                </a:solidFill>
                <a:latin typeface="Poppins" panose="00000500000000000000"/>
                <a:ea typeface="Poppins" panose="00000500000000000000"/>
                <a:cs typeface="Poppins" panose="00000500000000000000"/>
                <a:sym typeface="Poppins" panose="00000500000000000000"/>
              </a:rPr>
              <a:t>    </a:t>
            </a:r>
            <a:r>
              <a:rPr lang="en-US" sz="3855" spc="7">
                <a:solidFill>
                  <a:srgbClr val="FFFFFF"/>
                </a:solidFill>
                <a:latin typeface="Poppins" panose="00000500000000000000"/>
                <a:ea typeface="Poppins" panose="00000500000000000000"/>
                <a:cs typeface="Poppins" panose="00000500000000000000"/>
                <a:sym typeface="Poppins" panose="00000500000000000000"/>
              </a:rPr>
              <a:t>result += x[i] - y[i]</a:t>
            </a:r>
            <a:endParaRPr lang="en-US" sz="3855"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5400"/>
              </a:lnSpc>
              <a:spcBef>
                <a:spcPct val="0"/>
              </a:spcBef>
            </a:pPr>
            <a:r>
              <a:rPr lang="en-US" sz="3855" spc="7">
                <a:solidFill>
                  <a:srgbClr val="FFFFFF"/>
                </a:solidFill>
                <a:latin typeface="Poppins" panose="00000500000000000000"/>
                <a:ea typeface="Poppins" panose="00000500000000000000"/>
                <a:cs typeface="Poppins" panose="00000500000000000000"/>
                <a:sym typeface="Poppins" panose="00000500000000000000"/>
              </a:rPr>
              <a:t>    count += 1</a:t>
            </a:r>
            <a:endParaRPr lang="en-US" sz="3855"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115"/>
              </a:lnSpc>
              <a:spcBef>
                <a:spcPct val="0"/>
              </a:spcBef>
            </a:pPr>
            <a:r>
              <a:rPr lang="en-US" sz="100" spc="0">
                <a:solidFill>
                  <a:srgbClr val="FFFFFF"/>
                </a:solidFill>
                <a:latin typeface="Poppins" panose="00000500000000000000"/>
                <a:ea typeface="Poppins" panose="00000500000000000000"/>
                <a:cs typeface="Poppins" panose="00000500000000000000"/>
                <a:sym typeface="Poppins" panose="00000500000000000000"/>
              </a:rPr>
              <a:t>    return</a:t>
            </a:r>
            <a:r>
              <a:rPr lang="en-US" sz="100" spc="0">
                <a:solidFill>
                  <a:srgbClr val="FFFFFF"/>
                </a:solidFill>
                <a:latin typeface="Poppins" panose="00000500000000000000"/>
                <a:ea typeface="Poppins" panose="00000500000000000000"/>
                <a:cs typeface="Poppins" panose="00000500000000000000"/>
                <a:sym typeface="Poppins" panose="00000500000000000000"/>
              </a:rPr>
              <a:t> result / count</a:t>
            </a:r>
            <a:endParaRPr lang="en-US" sz="100" spc="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6" name="TextBox 6"/>
          <p:cNvSpPr txBox="1"/>
          <p:nvPr/>
        </p:nvSpPr>
        <p:spPr>
          <a:xfrm>
            <a:off x="1442380" y="4980957"/>
            <a:ext cx="6622588" cy="4428155"/>
          </a:xfrm>
          <a:prstGeom prst="rect">
            <a:avLst/>
          </a:prstGeom>
        </p:spPr>
        <p:txBody>
          <a:bodyPr lIns="0" tIns="0" rIns="0" bIns="0" rtlCol="0" anchor="t">
            <a:spAutoFit/>
          </a:bodyPr>
          <a:lstStyle/>
          <a:p>
            <a:pPr algn="l">
              <a:lnSpc>
                <a:spcPts val="4900"/>
              </a:lnSpc>
            </a:pPr>
            <a:r>
              <a:rPr lang="en-US" sz="3500" spc="7">
                <a:solidFill>
                  <a:srgbClr val="FFFFFF"/>
                </a:solidFill>
                <a:latin typeface="Poppins" panose="00000500000000000000"/>
                <a:ea typeface="Poppins" panose="00000500000000000000"/>
                <a:cs typeface="Poppins" panose="00000500000000000000"/>
                <a:sym typeface="Poppins" panose="00000500000000000000"/>
              </a:rPr>
              <a:t>Làm</a:t>
            </a:r>
            <a:r>
              <a:rPr lang="en-US" sz="3500" spc="7">
                <a:solidFill>
                  <a:srgbClr val="FFFFFF"/>
                </a:solidFill>
                <a:latin typeface="Poppins" panose="00000500000000000000"/>
                <a:ea typeface="Poppins" panose="00000500000000000000"/>
                <a:cs typeface="Poppins" panose="00000500000000000000"/>
                <a:sym typeface="Poppins" panose="00000500000000000000"/>
              </a:rPr>
              <a:t> việc</a:t>
            </a:r>
            <a:r>
              <a:rPr lang="en-US" sz="3500" spc="7">
                <a:solidFill>
                  <a:srgbClr val="FFFFFF"/>
                </a:solidFill>
                <a:latin typeface="Poppins" panose="00000500000000000000"/>
                <a:ea typeface="Poppins" panose="00000500000000000000"/>
                <a:cs typeface="Poppins" panose="00000500000000000000"/>
                <a:sym typeface="Poppins" panose="00000500000000000000"/>
              </a:rPr>
              <a:t> với</a:t>
            </a:r>
            <a:r>
              <a:rPr lang="en-US" sz="3500" spc="7">
                <a:solidFill>
                  <a:srgbClr val="FFFFFF"/>
                </a:solidFill>
                <a:latin typeface="Poppins" panose="00000500000000000000"/>
                <a:ea typeface="Poppins" panose="00000500000000000000"/>
                <a:cs typeface="Poppins" panose="00000500000000000000"/>
                <a:sym typeface="Poppins" panose="00000500000000000000"/>
              </a:rPr>
              <a:t> mảng rất lớn (hàng chục–trăm GB) vượt RAM. Cần:</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755650" lvl="1" indent="-377825" algn="l">
              <a:lnSpc>
                <a:spcPts val="4900"/>
              </a:lnSpc>
              <a:spcBef>
                <a:spcPct val="0"/>
              </a:spcBef>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Đọc/ghi một phần dữ liệu</a:t>
            </a:r>
            <a:r>
              <a:rPr lang="en-US" sz="3500" spc="7">
                <a:solidFill>
                  <a:srgbClr val="FFFFFF"/>
                </a:solidFill>
                <a:latin typeface="Poppins" panose="00000500000000000000"/>
                <a:ea typeface="Poppins" panose="00000500000000000000"/>
                <a:cs typeface="Poppins" panose="00000500000000000000"/>
                <a:sym typeface="Poppins" panose="00000500000000000000"/>
              </a:rPr>
              <a:t> mà khô</a:t>
            </a:r>
            <a:r>
              <a:rPr lang="en-US" sz="3500" spc="7">
                <a:solidFill>
                  <a:srgbClr val="FFFFFF"/>
                </a:solidFill>
                <a:latin typeface="Poppins" panose="00000500000000000000"/>
                <a:ea typeface="Poppins" panose="00000500000000000000"/>
                <a:cs typeface="Poppins" panose="00000500000000000000"/>
                <a:sym typeface="Poppins" panose="00000500000000000000"/>
              </a:rPr>
              <a:t>ng nạp toàn bộ.</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755650" lvl="1" indent="-377825" algn="l">
              <a:lnSpc>
                <a:spcPts val="4900"/>
              </a:lnSpc>
              <a:spcBef>
                <a:spcPct val="0"/>
              </a:spcBef>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Lưu trữ bền vững, nén/khả </a:t>
            </a:r>
            <a:r>
              <a:rPr lang="en-US" sz="3500" spc="7">
                <a:solidFill>
                  <a:srgbClr val="FFFFFF"/>
                </a:solidFill>
                <a:latin typeface="Poppins" panose="00000500000000000000"/>
                <a:ea typeface="Poppins" panose="00000500000000000000"/>
                <a:cs typeface="Poppins" panose="00000500000000000000"/>
                <a:sym typeface="Poppins" panose="00000500000000000000"/>
              </a:rPr>
              <a:t>mở rộng tốt</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105"/>
              </a:lnSpc>
              <a:spcBef>
                <a:spcPct val="0"/>
              </a:spcBef>
            </a:pPr>
          </a:p>
        </p:txBody>
      </p:sp>
      <p:sp>
        <p:nvSpPr>
          <p:cNvPr id="7" name="TextBox 7"/>
          <p:cNvSpPr txBox="1"/>
          <p:nvPr/>
        </p:nvSpPr>
        <p:spPr>
          <a:xfrm>
            <a:off x="1028700" y="2762885"/>
            <a:ext cx="16521741" cy="740462"/>
          </a:xfrm>
          <a:prstGeom prst="rect">
            <a:avLst/>
          </a:prstGeom>
        </p:spPr>
        <p:txBody>
          <a:bodyPr lIns="0" tIns="0" rIns="0" bIns="0" rtlCol="0" anchor="t">
            <a:spAutoFit/>
          </a:bodyPr>
          <a:lstStyle/>
          <a:p>
            <a:pPr algn="just">
              <a:lnSpc>
                <a:spcPts val="5260"/>
              </a:lnSpc>
            </a:pPr>
            <a:r>
              <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rPr>
              <a:t> A.8.1 Memory-Mapped Files</a:t>
            </a:r>
            <a:endPar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3699918" y="505580"/>
            <a:ext cx="3337041" cy="1534467"/>
            <a:chOff x="0" y="0"/>
            <a:chExt cx="878891" cy="404140"/>
          </a:xfrm>
        </p:grpSpPr>
        <p:sp>
          <p:nvSpPr>
            <p:cNvPr id="3" name="Freeform 3"/>
            <p:cNvSpPr/>
            <p:nvPr/>
          </p:nvSpPr>
          <p:spPr>
            <a:xfrm>
              <a:off x="0" y="0"/>
              <a:ext cx="878891" cy="404140"/>
            </a:xfrm>
            <a:custGeom>
              <a:avLst/>
              <a:gdLst/>
              <a:ahLst/>
              <a:cxnLst/>
              <a:rect l="l" t="t" r="r" b="b"/>
              <a:pathLst>
                <a:path w="878891" h="404140">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id="4" name="TextBox 4"/>
            <p:cNvSpPr txBox="1"/>
            <p:nvPr/>
          </p:nvSpPr>
          <p:spPr>
            <a:xfrm>
              <a:off x="0" y="180975"/>
              <a:ext cx="878891" cy="223165"/>
            </a:xfrm>
            <a:prstGeom prst="rect">
              <a:avLst/>
            </a:prstGeom>
          </p:spPr>
          <p:txBody>
            <a:bodyPr lIns="0" tIns="0" rIns="0" bIns="0" rtlCol="0" anchor="ctr"/>
            <a:lstStyle/>
            <a:p>
              <a:pPr algn="ctr">
                <a:lnSpc>
                  <a:spcPts val="1600"/>
                </a:lnSpc>
              </a:pPr>
              <a:r>
                <a:rPr lang="en-US" sz="3200" b="1">
                  <a:solidFill>
                    <a:srgbClr val="000000"/>
                  </a:solidFill>
                  <a:latin typeface="Poppins Bold" panose="00000800000000000000"/>
                  <a:ea typeface="Poppins Bold" panose="00000800000000000000"/>
                  <a:cs typeface="Poppins Bold" panose="00000800000000000000"/>
                  <a:sym typeface="Poppins Bold" panose="00000800000000000000"/>
                </a:rPr>
                <a:t>A.8.1</a:t>
              </a:r>
              <a:endParaRPr lang="en-US" sz="3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1600"/>
                </a:lnSpc>
              </a:pPr>
            </a:p>
          </p:txBody>
        </p:sp>
      </p:grpSp>
      <p:sp>
        <p:nvSpPr>
          <p:cNvPr id="5" name="Freeform 5"/>
          <p:cNvSpPr/>
          <p:nvPr/>
        </p:nvSpPr>
        <p:spPr>
          <a:xfrm>
            <a:off x="1028700" y="1272814"/>
            <a:ext cx="8588564" cy="3447813"/>
          </a:xfrm>
          <a:custGeom>
            <a:avLst/>
            <a:gdLst/>
            <a:ahLst/>
            <a:cxnLst/>
            <a:rect l="l" t="t" r="r" b="b"/>
            <a:pathLst>
              <a:path w="8588564" h="3447813">
                <a:moveTo>
                  <a:pt x="0" y="0"/>
                </a:moveTo>
                <a:lnTo>
                  <a:pt x="8588564" y="0"/>
                </a:lnTo>
                <a:lnTo>
                  <a:pt x="8588564" y="3447813"/>
                </a:lnTo>
                <a:lnTo>
                  <a:pt x="0" y="3447813"/>
                </a:lnTo>
                <a:lnTo>
                  <a:pt x="0" y="0"/>
                </a:lnTo>
                <a:close/>
              </a:path>
            </a:pathLst>
          </a:custGeom>
          <a:blipFill>
            <a:blip r:embed="rId1"/>
            <a:stretch>
              <a:fillRect/>
            </a:stretch>
          </a:blipFill>
        </p:spPr>
      </p:sp>
      <p:sp>
        <p:nvSpPr>
          <p:cNvPr id="6" name="Freeform 6"/>
          <p:cNvSpPr/>
          <p:nvPr/>
        </p:nvSpPr>
        <p:spPr>
          <a:xfrm>
            <a:off x="6296287" y="5063695"/>
            <a:ext cx="10740671" cy="5050575"/>
          </a:xfrm>
          <a:custGeom>
            <a:avLst/>
            <a:gdLst/>
            <a:ahLst/>
            <a:cxnLst/>
            <a:rect l="l" t="t" r="r" b="b"/>
            <a:pathLst>
              <a:path w="10740671" h="5050575">
                <a:moveTo>
                  <a:pt x="0" y="0"/>
                </a:moveTo>
                <a:lnTo>
                  <a:pt x="10740672" y="0"/>
                </a:lnTo>
                <a:lnTo>
                  <a:pt x="10740672" y="5050575"/>
                </a:lnTo>
                <a:lnTo>
                  <a:pt x="0" y="5050575"/>
                </a:lnTo>
                <a:lnTo>
                  <a:pt x="0" y="0"/>
                </a:lnTo>
                <a:close/>
              </a:path>
            </a:pathLst>
          </a:custGeom>
          <a:blipFill>
            <a:blip r:embed="rId2"/>
            <a:stretch>
              <a:fillRect/>
            </a:stretch>
          </a:blipFill>
        </p:spPr>
      </p:sp>
      <p:sp>
        <p:nvSpPr>
          <p:cNvPr id="7" name="TextBox 7"/>
          <p:cNvSpPr txBox="1"/>
          <p:nvPr/>
        </p:nvSpPr>
        <p:spPr>
          <a:xfrm>
            <a:off x="728485" y="738178"/>
            <a:ext cx="11135605" cy="534636"/>
          </a:xfrm>
          <a:prstGeom prst="rect">
            <a:avLst/>
          </a:prstGeom>
        </p:spPr>
        <p:txBody>
          <a:bodyPr lIns="0" tIns="0" rIns="0" bIns="0" rtlCol="0" anchor="t">
            <a:spAutoFit/>
          </a:bodyPr>
          <a:lstStyle/>
          <a:p>
            <a:pPr algn="l">
              <a:lnSpc>
                <a:spcPts val="4130"/>
              </a:lnSpc>
              <a:spcBef>
                <a:spcPct val="0"/>
              </a:spcBef>
            </a:pPr>
            <a:r>
              <a:rPr lang="en-US" sz="2950" b="1" spc="5">
                <a:solidFill>
                  <a:srgbClr val="FFFFFF"/>
                </a:solidFill>
                <a:latin typeface="Poppins Bold" panose="00000800000000000000"/>
                <a:ea typeface="Poppins Bold" panose="00000800000000000000"/>
                <a:cs typeface="Poppins Bold" panose="00000800000000000000"/>
                <a:sym typeface="Poppins Bold" panose="00000800000000000000"/>
              </a:rPr>
              <a:t>T</a:t>
            </a:r>
            <a:r>
              <a:rPr lang="en-US" sz="2950" b="1" spc="5">
                <a:solidFill>
                  <a:srgbClr val="FFFFFF"/>
                </a:solidFill>
                <a:latin typeface="Poppins Bold" panose="00000800000000000000"/>
                <a:ea typeface="Poppins Bold" panose="00000800000000000000"/>
                <a:cs typeface="Poppins Bold" panose="00000800000000000000"/>
                <a:sym typeface="Poppins Bold" panose="00000800000000000000"/>
              </a:rPr>
              <a:t>ạo mảng bộ nhớ ánh xạ:</a:t>
            </a:r>
            <a:endParaRPr lang="en-US" sz="2950" b="1" spc="5">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2401378" y="5057775"/>
            <a:ext cx="3894909" cy="1582386"/>
          </a:xfrm>
          <a:prstGeom prst="rect">
            <a:avLst/>
          </a:prstGeom>
        </p:spPr>
        <p:txBody>
          <a:bodyPr lIns="0" tIns="0" rIns="0" bIns="0" rtlCol="0" anchor="t">
            <a:spAutoFit/>
          </a:bodyPr>
          <a:lstStyle/>
          <a:p>
            <a:pPr algn="l">
              <a:lnSpc>
                <a:spcPts val="4130"/>
              </a:lnSpc>
              <a:spcBef>
                <a:spcPct val="0"/>
              </a:spcBef>
            </a:pPr>
            <a:r>
              <a:rPr lang="en-US" sz="2950" b="1" spc="5">
                <a:solidFill>
                  <a:srgbClr val="FFFFFF"/>
                </a:solidFill>
                <a:latin typeface="Poppins Bold" panose="00000800000000000000"/>
                <a:ea typeface="Poppins Bold" panose="00000800000000000000"/>
                <a:cs typeface="Poppins Bold" panose="00000800000000000000"/>
                <a:sym typeface="Poppins Bold" panose="00000800000000000000"/>
              </a:rPr>
              <a:t>M</a:t>
            </a:r>
            <a:r>
              <a:rPr lang="en-US" sz="2950" b="1" spc="5">
                <a:solidFill>
                  <a:srgbClr val="FFFFFF"/>
                </a:solidFill>
                <a:latin typeface="Poppins Bold" panose="00000800000000000000"/>
                <a:ea typeface="Poppins Bold" panose="00000800000000000000"/>
                <a:cs typeface="Poppins Bold" panose="00000800000000000000"/>
                <a:sym typeface="Poppins Bold" panose="00000800000000000000"/>
              </a:rPr>
              <a:t>ảng sau khi ghi ngẫu nhiên 5 hàng đầu </a:t>
            </a:r>
            <a:endParaRPr lang="en-US" sz="2950" b="1" spc="5">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3699918" y="505580"/>
            <a:ext cx="3337041" cy="1534467"/>
            <a:chOff x="0" y="0"/>
            <a:chExt cx="878891" cy="404140"/>
          </a:xfrm>
        </p:grpSpPr>
        <p:sp>
          <p:nvSpPr>
            <p:cNvPr id="3" name="Freeform 3"/>
            <p:cNvSpPr/>
            <p:nvPr/>
          </p:nvSpPr>
          <p:spPr>
            <a:xfrm>
              <a:off x="0" y="0"/>
              <a:ext cx="878891" cy="404140"/>
            </a:xfrm>
            <a:custGeom>
              <a:avLst/>
              <a:gdLst/>
              <a:ahLst/>
              <a:cxnLst/>
              <a:rect l="l" t="t" r="r" b="b"/>
              <a:pathLst>
                <a:path w="878891" h="404140">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id="4" name="TextBox 4"/>
            <p:cNvSpPr txBox="1"/>
            <p:nvPr/>
          </p:nvSpPr>
          <p:spPr>
            <a:xfrm>
              <a:off x="0" y="180975"/>
              <a:ext cx="878891" cy="223165"/>
            </a:xfrm>
            <a:prstGeom prst="rect">
              <a:avLst/>
            </a:prstGeom>
          </p:spPr>
          <p:txBody>
            <a:bodyPr lIns="0" tIns="0" rIns="0" bIns="0" rtlCol="0" anchor="ctr"/>
            <a:lstStyle/>
            <a:p>
              <a:pPr algn="ctr">
                <a:lnSpc>
                  <a:spcPts val="1600"/>
                </a:lnSpc>
              </a:pPr>
              <a:r>
                <a:rPr lang="en-US" sz="3200" b="1">
                  <a:solidFill>
                    <a:srgbClr val="000000"/>
                  </a:solidFill>
                  <a:latin typeface="Poppins Bold" panose="00000800000000000000"/>
                  <a:ea typeface="Poppins Bold" panose="00000800000000000000"/>
                  <a:cs typeface="Poppins Bold" panose="00000800000000000000"/>
                  <a:sym typeface="Poppins Bold" panose="00000800000000000000"/>
                </a:rPr>
                <a:t>A.8.1</a:t>
              </a:r>
              <a:endParaRPr lang="en-US" sz="3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1600"/>
                </a:lnSpc>
              </a:pPr>
            </a:p>
          </p:txBody>
        </p:sp>
      </p:grpSp>
      <p:sp>
        <p:nvSpPr>
          <p:cNvPr id="5" name="Freeform 5"/>
          <p:cNvSpPr/>
          <p:nvPr/>
        </p:nvSpPr>
        <p:spPr>
          <a:xfrm>
            <a:off x="298212" y="1272814"/>
            <a:ext cx="8167771" cy="7236794"/>
          </a:xfrm>
          <a:custGeom>
            <a:avLst/>
            <a:gdLst/>
            <a:ahLst/>
            <a:cxnLst/>
            <a:rect l="l" t="t" r="r" b="b"/>
            <a:pathLst>
              <a:path w="8167771" h="7236794">
                <a:moveTo>
                  <a:pt x="0" y="0"/>
                </a:moveTo>
                <a:lnTo>
                  <a:pt x="8167770" y="0"/>
                </a:lnTo>
                <a:lnTo>
                  <a:pt x="8167770" y="7236794"/>
                </a:lnTo>
                <a:lnTo>
                  <a:pt x="0" y="7236794"/>
                </a:lnTo>
                <a:lnTo>
                  <a:pt x="0" y="0"/>
                </a:lnTo>
                <a:close/>
              </a:path>
            </a:pathLst>
          </a:custGeom>
          <a:blipFill>
            <a:blip r:embed="rId1"/>
            <a:stretch>
              <a:fillRect/>
            </a:stretch>
          </a:blipFill>
        </p:spPr>
      </p:sp>
      <p:sp>
        <p:nvSpPr>
          <p:cNvPr id="6" name="TextBox 6"/>
          <p:cNvSpPr txBox="1"/>
          <p:nvPr/>
        </p:nvSpPr>
        <p:spPr>
          <a:xfrm>
            <a:off x="8702494" y="2549125"/>
            <a:ext cx="9148829" cy="7295327"/>
          </a:xfrm>
          <a:prstGeom prst="rect">
            <a:avLst/>
          </a:prstGeom>
        </p:spPr>
        <p:txBody>
          <a:bodyPr lIns="0" tIns="0" rIns="0" bIns="0" rtlCol="0" anchor="t">
            <a:spAutoFit/>
          </a:bodyPr>
          <a:lstStyle/>
          <a:p>
            <a:pPr algn="l">
              <a:lnSpc>
                <a:spcPts val="4830"/>
              </a:lnSpc>
            </a:pPr>
            <a:r>
              <a:rPr lang="en-US" sz="3450" spc="6">
                <a:solidFill>
                  <a:srgbClr val="FFFFFF"/>
                </a:solidFill>
                <a:latin typeface="Poppins" panose="00000500000000000000"/>
                <a:ea typeface="Poppins" panose="00000500000000000000"/>
                <a:cs typeface="Poppins" panose="00000500000000000000"/>
                <a:sym typeface="Poppins" panose="00000500000000000000"/>
              </a:rPr>
              <a:t>Nhận xét:</a:t>
            </a:r>
            <a:endParaRPr lang="en-US" sz="3450" spc="6">
              <a:solidFill>
                <a:srgbClr val="FFFFFF"/>
              </a:solidFill>
              <a:latin typeface="Poppins" panose="00000500000000000000"/>
              <a:ea typeface="Poppins" panose="00000500000000000000"/>
              <a:cs typeface="Poppins" panose="00000500000000000000"/>
              <a:sym typeface="Poppins" panose="00000500000000000000"/>
            </a:endParaRPr>
          </a:p>
          <a:p>
            <a:pPr marL="572135" lvl="1" indent="-286385" algn="l">
              <a:lnSpc>
                <a:spcPts val="3710"/>
              </a:lnSpc>
              <a:buFont typeface="Arial" panose="020B0604020202020204"/>
              <a:buChar char="•"/>
            </a:pPr>
            <a:r>
              <a:rPr lang="en-US" sz="2650" spc="5">
                <a:solidFill>
                  <a:srgbClr val="FFFFFF"/>
                </a:solidFill>
                <a:latin typeface="Poppins" panose="00000500000000000000"/>
                <a:ea typeface="Poppins" panose="00000500000000000000"/>
                <a:cs typeface="Poppins" panose="00000500000000000000"/>
                <a:sym typeface="Poppins" panose="00000500000000000000"/>
              </a:rPr>
              <a:t>np</a:t>
            </a:r>
            <a:r>
              <a:rPr lang="en-US" sz="2650" spc="5">
                <a:solidFill>
                  <a:srgbClr val="FFFFFF"/>
                </a:solidFill>
                <a:latin typeface="Poppins" panose="00000500000000000000"/>
                <a:ea typeface="Poppins" panose="00000500000000000000"/>
                <a:cs typeface="Poppins" panose="00000500000000000000"/>
                <a:sym typeface="Poppins" panose="00000500000000000000"/>
              </a:rPr>
              <a:t>.memmap cho phép xử lý mảng cực lớn vượt RAM bằng cách ánh xạ file nhị phân trên đĩa thành “mảng như-ndarray”.</a:t>
            </a:r>
            <a:endParaRPr lang="en-US" sz="2650" spc="5">
              <a:solidFill>
                <a:srgbClr val="FFFFFF"/>
              </a:solidFill>
              <a:latin typeface="Poppins" panose="00000500000000000000"/>
              <a:ea typeface="Poppins" panose="00000500000000000000"/>
              <a:cs typeface="Poppins" panose="00000500000000000000"/>
              <a:sym typeface="Poppins" panose="00000500000000000000"/>
            </a:endParaRPr>
          </a:p>
          <a:p>
            <a:pPr marL="572135" lvl="1" indent="-286385" algn="l">
              <a:lnSpc>
                <a:spcPts val="3710"/>
              </a:lnSpc>
              <a:buFont typeface="Arial" panose="020B0604020202020204"/>
              <a:buChar char="•"/>
            </a:pPr>
            <a:r>
              <a:rPr lang="en-US" sz="2650" spc="5">
                <a:solidFill>
                  <a:srgbClr val="FFFFFF"/>
                </a:solidFill>
                <a:latin typeface="Poppins" panose="00000500000000000000"/>
                <a:ea typeface="Poppins" panose="00000500000000000000"/>
                <a:cs typeface="Poppins" panose="00000500000000000000"/>
                <a:sym typeface="Poppins" panose="00000500000000000000"/>
              </a:rPr>
              <a:t>Cắt/slice trả về view (không copy), chỉ đọc/ghi phần cần thiết, tiết kiệm I/O và bộ nhớ.</a:t>
            </a:r>
            <a:endParaRPr lang="en-US" sz="2650" spc="5">
              <a:solidFill>
                <a:srgbClr val="FFFFFF"/>
              </a:solidFill>
              <a:latin typeface="Poppins" panose="00000500000000000000"/>
              <a:ea typeface="Poppins" panose="00000500000000000000"/>
              <a:cs typeface="Poppins" panose="00000500000000000000"/>
              <a:sym typeface="Poppins" panose="00000500000000000000"/>
            </a:endParaRPr>
          </a:p>
          <a:p>
            <a:pPr marL="572135" lvl="1" indent="-286385" algn="l">
              <a:lnSpc>
                <a:spcPts val="3710"/>
              </a:lnSpc>
              <a:spcBef>
                <a:spcPct val="0"/>
              </a:spcBef>
              <a:buFont typeface="Arial" panose="020B0604020202020204"/>
              <a:buChar char="•"/>
            </a:pPr>
            <a:r>
              <a:rPr lang="en-US" sz="2650" spc="5">
                <a:solidFill>
                  <a:srgbClr val="FFFFFF"/>
                </a:solidFill>
                <a:latin typeface="Poppins" panose="00000500000000000000"/>
                <a:ea typeface="Poppins" panose="00000500000000000000"/>
                <a:cs typeface="Poppins" panose="00000500000000000000"/>
                <a:sym typeface="Poppins" panose="00000500000000000000"/>
              </a:rPr>
              <a:t>Ghi vào slice được</a:t>
            </a:r>
            <a:r>
              <a:rPr lang="en-US" sz="2650" spc="5">
                <a:solidFill>
                  <a:srgbClr val="FFFFFF"/>
                </a:solidFill>
                <a:latin typeface="Poppins" panose="00000500000000000000"/>
                <a:ea typeface="Poppins" panose="00000500000000000000"/>
                <a:cs typeface="Poppins" panose="00000500000000000000"/>
                <a:sym typeface="Poppins" panose="00000500000000000000"/>
              </a:rPr>
              <a:t> buffer trong bộ nhớ; dùng .flush() (hoặc khi object bị GC) để đồng bộ xuống đĩa.</a:t>
            </a:r>
            <a:endParaRPr lang="en-US" sz="2650" spc="5">
              <a:solidFill>
                <a:srgbClr val="FFFFFF"/>
              </a:solidFill>
              <a:latin typeface="Poppins" panose="00000500000000000000"/>
              <a:ea typeface="Poppins" panose="00000500000000000000"/>
              <a:cs typeface="Poppins" panose="00000500000000000000"/>
              <a:sym typeface="Poppins" panose="00000500000000000000"/>
            </a:endParaRPr>
          </a:p>
          <a:p>
            <a:pPr marL="572135" lvl="1" indent="-286385" algn="l">
              <a:lnSpc>
                <a:spcPts val="3710"/>
              </a:lnSpc>
              <a:spcBef>
                <a:spcPct val="0"/>
              </a:spcBef>
              <a:buFont typeface="Arial" panose="020B0604020202020204"/>
              <a:buChar char="•"/>
            </a:pPr>
            <a:r>
              <a:rPr lang="en-US" sz="2650" spc="5">
                <a:solidFill>
                  <a:srgbClr val="FFFFFF"/>
                </a:solidFill>
                <a:latin typeface="Poppins" panose="00000500000000000000"/>
                <a:ea typeface="Poppins" panose="00000500000000000000"/>
                <a:cs typeface="Poppins" panose="00000500000000000000"/>
                <a:sym typeface="Poppins" panose="00000500000000000000"/>
              </a:rPr>
              <a:t>Mở</a:t>
            </a:r>
            <a:r>
              <a:rPr lang="en-US" sz="2650" spc="5">
                <a:solidFill>
                  <a:srgbClr val="FFFFFF"/>
                </a:solidFill>
                <a:latin typeface="Poppins" panose="00000500000000000000"/>
                <a:ea typeface="Poppins" panose="00000500000000000000"/>
                <a:cs typeface="Poppins" panose="00000500000000000000"/>
                <a:sym typeface="Poppins" panose="00000500000000000000"/>
              </a:rPr>
              <a:t> lại file cũ phải chỉ rõ dtype và shape, vì file chỉ là bytes thô, không lưu metadata.</a:t>
            </a:r>
            <a:endParaRPr lang="en-US" sz="2650" spc="5">
              <a:solidFill>
                <a:srgbClr val="FFFFFF"/>
              </a:solidFill>
              <a:latin typeface="Poppins" panose="00000500000000000000"/>
              <a:ea typeface="Poppins" panose="00000500000000000000"/>
              <a:cs typeface="Poppins" panose="00000500000000000000"/>
              <a:sym typeface="Poppins" panose="00000500000000000000"/>
            </a:endParaRPr>
          </a:p>
          <a:p>
            <a:pPr marL="572135" lvl="1" indent="-286385" algn="l">
              <a:lnSpc>
                <a:spcPts val="3710"/>
              </a:lnSpc>
              <a:spcBef>
                <a:spcPct val="0"/>
              </a:spcBef>
              <a:buFont typeface="Arial" panose="020B0604020202020204"/>
              <a:buChar char="•"/>
            </a:pPr>
            <a:r>
              <a:rPr lang="en-US" sz="2650" spc="5">
                <a:solidFill>
                  <a:srgbClr val="FFFFFF"/>
                </a:solidFill>
                <a:latin typeface="Poppins" panose="00000500000000000000"/>
                <a:ea typeface="Poppins" panose="00000500000000000000"/>
                <a:cs typeface="Poppins" panose="00000500000000000000"/>
                <a:sym typeface="Poppins" panose="00000500000000000000"/>
              </a:rPr>
              <a:t>Hoạt</a:t>
            </a:r>
            <a:r>
              <a:rPr lang="en-US" sz="2650" spc="5">
                <a:solidFill>
                  <a:srgbClr val="FFFFFF"/>
                </a:solidFill>
                <a:latin typeface="Poppins" panose="00000500000000000000"/>
                <a:ea typeface="Poppins" panose="00000500000000000000"/>
                <a:cs typeface="Poppins" panose="00000500000000000000"/>
                <a:sym typeface="Poppins" panose="00000500000000000000"/>
              </a:rPr>
              <a:t> động với cả structured dtypes.</a:t>
            </a:r>
            <a:endParaRPr lang="en-US" sz="2650" spc="5">
              <a:solidFill>
                <a:srgbClr val="FFFFFF"/>
              </a:solidFill>
              <a:latin typeface="Poppins" panose="00000500000000000000"/>
              <a:ea typeface="Poppins" panose="00000500000000000000"/>
              <a:cs typeface="Poppins" panose="00000500000000000000"/>
              <a:sym typeface="Poppins" panose="00000500000000000000"/>
            </a:endParaRPr>
          </a:p>
          <a:p>
            <a:pPr marL="572135" lvl="1" indent="-286385" algn="l">
              <a:lnSpc>
                <a:spcPts val="3710"/>
              </a:lnSpc>
              <a:spcBef>
                <a:spcPct val="0"/>
              </a:spcBef>
              <a:buFont typeface="Arial" panose="020B0604020202020204"/>
              <a:buChar char="•"/>
            </a:pPr>
            <a:r>
              <a:rPr lang="en-US" sz="2650" spc="5">
                <a:solidFill>
                  <a:srgbClr val="FFFFFF"/>
                </a:solidFill>
                <a:latin typeface="Poppins" panose="00000500000000000000"/>
                <a:ea typeface="Poppins" panose="00000500000000000000"/>
                <a:cs typeface="Poppins" panose="00000500000000000000"/>
                <a:sym typeface="Poppins" panose="00000500000000000000"/>
              </a:rPr>
              <a:t>Cẩn trọng: hiệu năng phụ thuộc pattern truy cập (ngẫu nhiên nhiều sẽ chậm), cần quản lý flush/đóng, và tránh ghi đồng thời không kiểm soát.</a:t>
            </a:r>
            <a:endParaRPr lang="en-US" sz="2650" spc="5">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50"/>
              </a:lnSpc>
              <a:spcBef>
                <a:spcPct val="0"/>
              </a:spcBef>
            </a:p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734070" y="3691065"/>
            <a:ext cx="14182584" cy="4878761"/>
          </a:xfrm>
          <a:prstGeom prst="rect">
            <a:avLst/>
          </a:prstGeom>
        </p:spPr>
        <p:txBody>
          <a:bodyPr lIns="0" tIns="0" rIns="0" bIns="0" rtlCol="0" anchor="t">
            <a:spAutoFit/>
          </a:bodyPr>
          <a:lstStyle/>
          <a:p>
            <a:pPr algn="l">
              <a:lnSpc>
                <a:spcPts val="5400"/>
              </a:lnSpc>
            </a:pPr>
            <a:r>
              <a:rPr lang="en-US" sz="3855" spc="7">
                <a:solidFill>
                  <a:srgbClr val="FFFFFF"/>
                </a:solidFill>
                <a:latin typeface="Poppins" panose="00000500000000000000"/>
                <a:ea typeface="Poppins" panose="00000500000000000000"/>
                <a:cs typeface="Poppins" panose="00000500000000000000"/>
                <a:sym typeface="Poppins" panose="00000500000000000000"/>
              </a:rPr>
              <a:t>Bạn</a:t>
            </a:r>
            <a:r>
              <a:rPr lang="en-US" sz="3855" spc="7">
                <a:solidFill>
                  <a:srgbClr val="FFFFFF"/>
                </a:solidFill>
                <a:latin typeface="Poppins" panose="00000500000000000000"/>
                <a:ea typeface="Poppins" panose="00000500000000000000"/>
                <a:cs typeface="Poppins" panose="00000500000000000000"/>
                <a:sym typeface="Poppins" panose="00000500000000000000"/>
              </a:rPr>
              <a:t> cầ</a:t>
            </a:r>
            <a:r>
              <a:rPr lang="en-US" sz="3855" spc="7">
                <a:solidFill>
                  <a:srgbClr val="FFFFFF"/>
                </a:solidFill>
                <a:latin typeface="Poppins" panose="00000500000000000000"/>
                <a:ea typeface="Poppins" panose="00000500000000000000"/>
                <a:cs typeface="Poppins" panose="00000500000000000000"/>
                <a:sym typeface="Poppins" panose="00000500000000000000"/>
              </a:rPr>
              <a:t>n tạo và lưu một ma trận rất lớn (10.000 × 10.000, float32) xuống đĩa theo định dạng HDF5, sao cho:</a:t>
            </a:r>
            <a:endParaRPr lang="en-US" sz="3855" spc="7">
              <a:solidFill>
                <a:srgbClr val="FFFFFF"/>
              </a:solidFill>
              <a:latin typeface="Poppins" panose="00000500000000000000"/>
              <a:ea typeface="Poppins" panose="00000500000000000000"/>
              <a:cs typeface="Poppins" panose="00000500000000000000"/>
              <a:sym typeface="Poppins" panose="00000500000000000000"/>
            </a:endParaRPr>
          </a:p>
          <a:p>
            <a:pPr marL="832485" lvl="1" indent="-416560" algn="l">
              <a:lnSpc>
                <a:spcPts val="5400"/>
              </a:lnSpc>
              <a:buFont typeface="Arial" panose="020B0604020202020204"/>
              <a:buChar char="•"/>
            </a:pPr>
            <a:r>
              <a:rPr lang="en-US" sz="3855" spc="7">
                <a:solidFill>
                  <a:srgbClr val="FFFFFF"/>
                </a:solidFill>
                <a:latin typeface="Poppins" panose="00000500000000000000"/>
                <a:ea typeface="Poppins" panose="00000500000000000000"/>
                <a:cs typeface="Poppins" panose="00000500000000000000"/>
                <a:sym typeface="Poppins" panose="00000500000000000000"/>
              </a:rPr>
              <a:t>Không</a:t>
            </a:r>
            <a:r>
              <a:rPr lang="en-US" sz="3855" spc="7">
                <a:solidFill>
                  <a:srgbClr val="FFFFFF"/>
                </a:solidFill>
                <a:latin typeface="Poppins" panose="00000500000000000000"/>
                <a:ea typeface="Poppins" panose="00000500000000000000"/>
                <a:cs typeface="Poppins" panose="00000500000000000000"/>
                <a:sym typeface="Poppins" panose="00000500000000000000"/>
              </a:rPr>
              <a:t> tải toàn bộ vào RAM khi ghi/đọc.</a:t>
            </a:r>
            <a:endParaRPr lang="en-US" sz="3855" spc="7">
              <a:solidFill>
                <a:srgbClr val="FFFFFF"/>
              </a:solidFill>
              <a:latin typeface="Poppins" panose="00000500000000000000"/>
              <a:ea typeface="Poppins" panose="00000500000000000000"/>
              <a:cs typeface="Poppins" panose="00000500000000000000"/>
              <a:sym typeface="Poppins" panose="00000500000000000000"/>
            </a:endParaRPr>
          </a:p>
          <a:p>
            <a:pPr marL="832485" lvl="1" indent="-416560" algn="l">
              <a:lnSpc>
                <a:spcPts val="5400"/>
              </a:lnSpc>
              <a:spcBef>
                <a:spcPct val="0"/>
              </a:spcBef>
              <a:buFont typeface="Arial" panose="020B0604020202020204"/>
              <a:buChar char="•"/>
            </a:pPr>
            <a:r>
              <a:rPr lang="en-US" sz="3855" spc="7">
                <a:solidFill>
                  <a:srgbClr val="FFFFFF"/>
                </a:solidFill>
                <a:latin typeface="Poppins" panose="00000500000000000000"/>
                <a:ea typeface="Poppins" panose="00000500000000000000"/>
                <a:cs typeface="Poppins" panose="00000500000000000000"/>
                <a:sym typeface="Poppins" panose="00000500000000000000"/>
              </a:rPr>
              <a:t>Hỗ trợ né</a:t>
            </a:r>
            <a:r>
              <a:rPr lang="en-US" sz="3855" spc="7">
                <a:solidFill>
                  <a:srgbClr val="FFFFFF"/>
                </a:solidFill>
                <a:latin typeface="Poppins" panose="00000500000000000000"/>
                <a:ea typeface="Poppins" panose="00000500000000000000"/>
                <a:cs typeface="Poppins" panose="00000500000000000000"/>
                <a:sym typeface="Poppins" panose="00000500000000000000"/>
              </a:rPr>
              <a:t>n</a:t>
            </a:r>
            <a:r>
              <a:rPr lang="en-US" sz="3855" spc="7">
                <a:solidFill>
                  <a:srgbClr val="FFFFFF"/>
                </a:solidFill>
                <a:latin typeface="Poppins" panose="00000500000000000000"/>
                <a:ea typeface="Poppins" panose="00000500000000000000"/>
                <a:cs typeface="Poppins" panose="00000500000000000000"/>
                <a:sym typeface="Poppins" panose="00000500000000000000"/>
              </a:rPr>
              <a:t> và chunking để I/O</a:t>
            </a:r>
            <a:r>
              <a:rPr lang="en-US" sz="3855" spc="7">
                <a:solidFill>
                  <a:srgbClr val="FFFFFF"/>
                </a:solidFill>
                <a:latin typeface="Poppins" panose="00000500000000000000"/>
                <a:ea typeface="Poppins" panose="00000500000000000000"/>
                <a:cs typeface="Poppins" panose="00000500000000000000"/>
                <a:sym typeface="Poppins" panose="00000500000000000000"/>
              </a:rPr>
              <a:t> hiệu quả, mở rộng được đến hàng trăm GB.</a:t>
            </a:r>
            <a:endParaRPr lang="en-US" sz="3855" spc="7">
              <a:solidFill>
                <a:srgbClr val="FFFFFF"/>
              </a:solidFill>
              <a:latin typeface="Poppins" panose="00000500000000000000"/>
              <a:ea typeface="Poppins" panose="00000500000000000000"/>
              <a:cs typeface="Poppins" panose="00000500000000000000"/>
              <a:sym typeface="Poppins" panose="00000500000000000000"/>
            </a:endParaRPr>
          </a:p>
          <a:p>
            <a:pPr marL="832485" lvl="1" indent="-416560" algn="l">
              <a:lnSpc>
                <a:spcPts val="5400"/>
              </a:lnSpc>
              <a:spcBef>
                <a:spcPct val="0"/>
              </a:spcBef>
              <a:buFont typeface="Arial" panose="020B0604020202020204"/>
              <a:buChar char="•"/>
            </a:pPr>
            <a:r>
              <a:rPr lang="en-US" sz="3855" spc="7">
                <a:solidFill>
                  <a:srgbClr val="FFFFFF"/>
                </a:solidFill>
                <a:latin typeface="Poppins" panose="00000500000000000000"/>
                <a:ea typeface="Poppins" panose="00000500000000000000"/>
                <a:cs typeface="Poppins" panose="00000500000000000000"/>
                <a:sym typeface="Poppins" panose="00000500000000000000"/>
              </a:rPr>
              <a:t>Có</a:t>
            </a:r>
            <a:r>
              <a:rPr lang="en-US" sz="3855" spc="7">
                <a:solidFill>
                  <a:srgbClr val="FFFFFF"/>
                </a:solidFill>
                <a:latin typeface="Poppins" panose="00000500000000000000"/>
                <a:ea typeface="Poppins" panose="00000500000000000000"/>
                <a:cs typeface="Poppins" panose="00000500000000000000"/>
                <a:sym typeface="Poppins" panose="00000500000000000000"/>
              </a:rPr>
              <a:t> thể xem metadata (tên dataset, shape, dtype, chunks,</a:t>
            </a:r>
            <a:r>
              <a:rPr lang="en-US" sz="3855" spc="7">
                <a:solidFill>
                  <a:srgbClr val="FFFFFF"/>
                </a:solidFill>
                <a:latin typeface="Poppins" panose="00000500000000000000"/>
                <a:ea typeface="Poppins" panose="00000500000000000000"/>
                <a:cs typeface="Poppins" panose="00000500000000000000"/>
                <a:sym typeface="Poppins" panose="00000500000000000000"/>
              </a:rPr>
              <a:t> compression) và đọc từng lát nhỏ khi cần</a:t>
            </a:r>
            <a:endParaRPr lang="en-US" sz="3855"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115"/>
              </a:lnSpc>
              <a:spcBef>
                <a:spcPct val="0"/>
              </a:spcBef>
            </a:pPr>
          </a:p>
        </p:txBody>
      </p:sp>
      <p:sp>
        <p:nvSpPr>
          <p:cNvPr id="3" name="TextBox 3"/>
          <p:cNvSpPr txBox="1"/>
          <p:nvPr/>
        </p:nvSpPr>
        <p:spPr>
          <a:xfrm>
            <a:off x="1028700" y="1681196"/>
            <a:ext cx="16521741" cy="740462"/>
          </a:xfrm>
          <a:prstGeom prst="rect">
            <a:avLst/>
          </a:prstGeom>
        </p:spPr>
        <p:txBody>
          <a:bodyPr lIns="0" tIns="0" rIns="0" bIns="0" rtlCol="0" anchor="t">
            <a:spAutoFit/>
          </a:bodyPr>
          <a:lstStyle/>
          <a:p>
            <a:pPr algn="just">
              <a:lnSpc>
                <a:spcPts val="5260"/>
              </a:lnSpc>
            </a:pPr>
            <a:r>
              <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rPr>
              <a:t>A.8.2 HDF5 and Other Array Storage Options</a:t>
            </a:r>
            <a:endPar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3699918" y="505580"/>
            <a:ext cx="3337041" cy="1534467"/>
            <a:chOff x="0" y="0"/>
            <a:chExt cx="878891" cy="404140"/>
          </a:xfrm>
        </p:grpSpPr>
        <p:sp>
          <p:nvSpPr>
            <p:cNvPr id="3" name="Freeform 3"/>
            <p:cNvSpPr/>
            <p:nvPr/>
          </p:nvSpPr>
          <p:spPr>
            <a:xfrm>
              <a:off x="0" y="0"/>
              <a:ext cx="878891" cy="404140"/>
            </a:xfrm>
            <a:custGeom>
              <a:avLst/>
              <a:gdLst/>
              <a:ahLst/>
              <a:cxnLst/>
              <a:rect l="l" t="t" r="r" b="b"/>
              <a:pathLst>
                <a:path w="878891" h="404140">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id="4" name="TextBox 4"/>
            <p:cNvSpPr txBox="1"/>
            <p:nvPr/>
          </p:nvSpPr>
          <p:spPr>
            <a:xfrm>
              <a:off x="0" y="180975"/>
              <a:ext cx="878891" cy="223165"/>
            </a:xfrm>
            <a:prstGeom prst="rect">
              <a:avLst/>
            </a:prstGeom>
          </p:spPr>
          <p:txBody>
            <a:bodyPr lIns="0" tIns="0" rIns="0" bIns="0" rtlCol="0" anchor="ctr"/>
            <a:lstStyle/>
            <a:p>
              <a:pPr algn="ctr">
                <a:lnSpc>
                  <a:spcPts val="1600"/>
                </a:lnSpc>
              </a:pPr>
              <a:r>
                <a:rPr lang="en-US" sz="3200" b="1">
                  <a:solidFill>
                    <a:srgbClr val="000000"/>
                  </a:solidFill>
                  <a:latin typeface="Poppins Bold" panose="00000800000000000000"/>
                  <a:ea typeface="Poppins Bold" panose="00000800000000000000"/>
                  <a:cs typeface="Poppins Bold" panose="00000800000000000000"/>
                  <a:sym typeface="Poppins Bold" panose="00000800000000000000"/>
                </a:rPr>
                <a:t>A.8.2</a:t>
              </a:r>
              <a:endParaRPr lang="en-US" sz="3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1600"/>
                </a:lnSpc>
              </a:pPr>
            </a:p>
          </p:txBody>
        </p:sp>
      </p:grpSp>
      <p:sp>
        <p:nvSpPr>
          <p:cNvPr id="5" name="Freeform 5"/>
          <p:cNvSpPr/>
          <p:nvPr/>
        </p:nvSpPr>
        <p:spPr>
          <a:xfrm>
            <a:off x="631855" y="1272814"/>
            <a:ext cx="12375745" cy="8158313"/>
          </a:xfrm>
          <a:custGeom>
            <a:avLst/>
            <a:gdLst/>
            <a:ahLst/>
            <a:cxnLst/>
            <a:rect l="l" t="t" r="r" b="b"/>
            <a:pathLst>
              <a:path w="12375745" h="8158313">
                <a:moveTo>
                  <a:pt x="0" y="0"/>
                </a:moveTo>
                <a:lnTo>
                  <a:pt x="12375745" y="0"/>
                </a:lnTo>
                <a:lnTo>
                  <a:pt x="12375745" y="8158312"/>
                </a:lnTo>
                <a:lnTo>
                  <a:pt x="0" y="8158312"/>
                </a:lnTo>
                <a:lnTo>
                  <a:pt x="0" y="0"/>
                </a:lnTo>
                <a:close/>
              </a:path>
            </a:pathLst>
          </a:custGeom>
          <a:blipFill>
            <a:blip r:embed="rId1"/>
            <a:stretch>
              <a:fillRect/>
            </a:stretch>
          </a:blipFill>
        </p:spPr>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3699918" y="505580"/>
            <a:ext cx="3337041" cy="1534467"/>
            <a:chOff x="0" y="0"/>
            <a:chExt cx="878891" cy="404140"/>
          </a:xfrm>
        </p:grpSpPr>
        <p:sp>
          <p:nvSpPr>
            <p:cNvPr id="3" name="Freeform 3"/>
            <p:cNvSpPr/>
            <p:nvPr/>
          </p:nvSpPr>
          <p:spPr>
            <a:xfrm>
              <a:off x="0" y="0"/>
              <a:ext cx="878891" cy="404140"/>
            </a:xfrm>
            <a:custGeom>
              <a:avLst/>
              <a:gdLst/>
              <a:ahLst/>
              <a:cxnLst/>
              <a:rect l="l" t="t" r="r" b="b"/>
              <a:pathLst>
                <a:path w="878891" h="404140">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id="4" name="TextBox 4"/>
            <p:cNvSpPr txBox="1"/>
            <p:nvPr/>
          </p:nvSpPr>
          <p:spPr>
            <a:xfrm>
              <a:off x="0" y="180975"/>
              <a:ext cx="878891" cy="223165"/>
            </a:xfrm>
            <a:prstGeom prst="rect">
              <a:avLst/>
            </a:prstGeom>
          </p:spPr>
          <p:txBody>
            <a:bodyPr lIns="0" tIns="0" rIns="0" bIns="0" rtlCol="0" anchor="ctr"/>
            <a:lstStyle/>
            <a:p>
              <a:pPr algn="ctr">
                <a:lnSpc>
                  <a:spcPts val="1600"/>
                </a:lnSpc>
              </a:pPr>
              <a:r>
                <a:rPr lang="en-US" sz="3200" b="1">
                  <a:solidFill>
                    <a:srgbClr val="000000"/>
                  </a:solidFill>
                  <a:latin typeface="Poppins Bold" panose="00000800000000000000"/>
                  <a:ea typeface="Poppins Bold" panose="00000800000000000000"/>
                  <a:cs typeface="Poppins Bold" panose="00000800000000000000"/>
                  <a:sym typeface="Poppins Bold" panose="00000800000000000000"/>
                </a:rPr>
                <a:t>A.8.2</a:t>
              </a:r>
              <a:endParaRPr lang="en-US" sz="3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1600"/>
                </a:lnSpc>
              </a:pPr>
            </a:p>
          </p:txBody>
        </p:sp>
      </p:grpSp>
      <p:sp>
        <p:nvSpPr>
          <p:cNvPr id="5" name="TextBox 5"/>
          <p:cNvSpPr txBox="1"/>
          <p:nvPr/>
        </p:nvSpPr>
        <p:spPr>
          <a:xfrm>
            <a:off x="1315679" y="2597497"/>
            <a:ext cx="15087083" cy="6506176"/>
          </a:xfrm>
          <a:prstGeom prst="rect">
            <a:avLst/>
          </a:prstGeom>
        </p:spPr>
        <p:txBody>
          <a:bodyPr lIns="0" tIns="0" rIns="0" bIns="0" rtlCol="0" anchor="t">
            <a:spAutoFit/>
          </a:bodyPr>
          <a:lstStyle/>
          <a:p>
            <a:pPr algn="l">
              <a:lnSpc>
                <a:spcPts val="4690"/>
              </a:lnSpc>
            </a:pPr>
            <a:r>
              <a:rPr lang="en-US" sz="3350" spc="6">
                <a:solidFill>
                  <a:srgbClr val="FFFFFF"/>
                </a:solidFill>
                <a:latin typeface="Poppins" panose="00000500000000000000"/>
                <a:ea typeface="Poppins" panose="00000500000000000000"/>
                <a:cs typeface="Poppins" panose="00000500000000000000"/>
                <a:sym typeface="Poppins" panose="00000500000000000000"/>
              </a:rPr>
              <a:t>Nhận xét:</a:t>
            </a:r>
            <a:endParaRPr lang="en-US" sz="3350" spc="6">
              <a:solidFill>
                <a:srgbClr val="FFFFFF"/>
              </a:solidFill>
              <a:latin typeface="Poppins" panose="00000500000000000000"/>
              <a:ea typeface="Poppins" panose="00000500000000000000"/>
              <a:cs typeface="Poppins" panose="00000500000000000000"/>
              <a:sym typeface="Poppins" panose="00000500000000000000"/>
            </a:endParaRPr>
          </a:p>
          <a:p>
            <a:pPr marL="723265" lvl="1" indent="-361950" algn="l">
              <a:lnSpc>
                <a:spcPts val="4690"/>
              </a:lnSpc>
              <a:buFont typeface="Arial" panose="020B0604020202020204"/>
              <a:buChar char="•"/>
            </a:pPr>
            <a:r>
              <a:rPr lang="en-US" sz="3350" spc="6">
                <a:solidFill>
                  <a:srgbClr val="FFFFFF"/>
                </a:solidFill>
                <a:latin typeface="Poppins" panose="00000500000000000000"/>
                <a:ea typeface="Poppins" panose="00000500000000000000"/>
                <a:cs typeface="Poppins" panose="00000500000000000000"/>
                <a:sym typeface="Poppins" panose="00000500000000000000"/>
              </a:rPr>
              <a:t>File HDF5 có 1 dataset tên x (lưu ý: khác hoa/thường so với “X” lúc tạo).</a:t>
            </a:r>
            <a:endParaRPr lang="en-US" sz="3350" spc="6">
              <a:solidFill>
                <a:srgbClr val="FFFFFF"/>
              </a:solidFill>
              <a:latin typeface="Poppins" panose="00000500000000000000"/>
              <a:ea typeface="Poppins" panose="00000500000000000000"/>
              <a:cs typeface="Poppins" panose="00000500000000000000"/>
              <a:sym typeface="Poppins" panose="00000500000000000000"/>
            </a:endParaRPr>
          </a:p>
          <a:p>
            <a:pPr marL="723265" lvl="1" indent="-361950" algn="l">
              <a:lnSpc>
                <a:spcPts val="4690"/>
              </a:lnSpc>
              <a:spcBef>
                <a:spcPct val="0"/>
              </a:spcBef>
              <a:buFont typeface="Arial" panose="020B0604020202020204"/>
              <a:buChar char="•"/>
            </a:pPr>
            <a:r>
              <a:rPr lang="en-US" sz="3350" spc="6">
                <a:solidFill>
                  <a:srgbClr val="FFFFFF"/>
                </a:solidFill>
                <a:latin typeface="Poppins" panose="00000500000000000000"/>
                <a:ea typeface="Poppins" panose="00000500000000000000"/>
                <a:cs typeface="Poppins" panose="00000500000000000000"/>
                <a:sym typeface="Poppins" panose="00000500000000000000"/>
              </a:rPr>
              <a:t>Kích thước (10 000, 10 000), dtype fl</a:t>
            </a:r>
            <a:r>
              <a:rPr lang="en-US" sz="3350" spc="6">
                <a:solidFill>
                  <a:srgbClr val="FFFFFF"/>
                </a:solidFill>
                <a:latin typeface="Poppins" panose="00000500000000000000"/>
                <a:ea typeface="Poppins" panose="00000500000000000000"/>
                <a:cs typeface="Poppins" panose="00000500000000000000"/>
                <a:sym typeface="Poppins" panose="00000500000000000000"/>
              </a:rPr>
              <a:t>oat32 ⇒ dữ liệu thô ~ 400 MB nếu không nén.</a:t>
            </a:r>
            <a:endParaRPr lang="en-US" sz="3350" spc="6">
              <a:solidFill>
                <a:srgbClr val="FFFFFF"/>
              </a:solidFill>
              <a:latin typeface="Poppins" panose="00000500000000000000"/>
              <a:ea typeface="Poppins" panose="00000500000000000000"/>
              <a:cs typeface="Poppins" panose="00000500000000000000"/>
              <a:sym typeface="Poppins" panose="00000500000000000000"/>
            </a:endParaRPr>
          </a:p>
          <a:p>
            <a:pPr marL="723265" lvl="1" indent="-361950" algn="l">
              <a:lnSpc>
                <a:spcPts val="4690"/>
              </a:lnSpc>
              <a:spcBef>
                <a:spcPct val="0"/>
              </a:spcBef>
              <a:buFont typeface="Arial" panose="020B0604020202020204"/>
              <a:buChar char="•"/>
            </a:pPr>
            <a:r>
              <a:rPr lang="en-US" sz="3350" spc="6">
                <a:solidFill>
                  <a:srgbClr val="FFFFFF"/>
                </a:solidFill>
                <a:latin typeface="Poppins" panose="00000500000000000000"/>
                <a:ea typeface="Poppins" panose="00000500000000000000"/>
                <a:cs typeface="Poppins" panose="00000500000000000000"/>
                <a:sym typeface="Poppins" panose="00000500000000000000"/>
              </a:rPr>
              <a:t>Chunking (256×256) + gzip: tối ưu đọc/ghi theo lát nhỏ; với ma trận toàn 1 như bạn ghi, gzip sẽ nén rất mạnh (dung lượng thực tế nhỏ hơn nhiều).</a:t>
            </a:r>
            <a:endParaRPr lang="en-US" sz="3350" spc="6">
              <a:solidFill>
                <a:srgbClr val="FFFFFF"/>
              </a:solidFill>
              <a:latin typeface="Poppins" panose="00000500000000000000"/>
              <a:ea typeface="Poppins" panose="00000500000000000000"/>
              <a:cs typeface="Poppins" panose="00000500000000000000"/>
              <a:sym typeface="Poppins" panose="00000500000000000000"/>
            </a:endParaRPr>
          </a:p>
          <a:p>
            <a:pPr marL="723265" lvl="1" indent="-361950" algn="l">
              <a:lnSpc>
                <a:spcPts val="4690"/>
              </a:lnSpc>
              <a:spcBef>
                <a:spcPct val="0"/>
              </a:spcBef>
              <a:buFont typeface="Arial" panose="020B0604020202020204"/>
              <a:buChar char="•"/>
            </a:pPr>
            <a:r>
              <a:rPr lang="en-US" sz="3350" spc="6">
                <a:solidFill>
                  <a:srgbClr val="FFFFFF"/>
                </a:solidFill>
                <a:latin typeface="Poppins" panose="00000500000000000000"/>
                <a:ea typeface="Poppins" panose="00000500000000000000"/>
                <a:cs typeface="Poppins" panose="00000500000000000000"/>
                <a:sym typeface="Poppins" panose="00000500000000000000"/>
              </a:rPr>
              <a:t>Khi truy cập, nên cắt theo bội của 256 hàng/cột để khớp chunk → I/O nhanh hơn.</a:t>
            </a:r>
            <a:endParaRPr lang="en-US" sz="3350" spc="6">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690"/>
              </a:lnSpc>
              <a:spcBef>
                <a:spcPct val="0"/>
              </a:spcBef>
            </a:p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A.9 Performance Tips</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TextBox 5"/>
          <p:cNvSpPr txBox="1"/>
          <p:nvPr/>
        </p:nvSpPr>
        <p:spPr>
          <a:xfrm>
            <a:off x="2705190" y="3911818"/>
            <a:ext cx="11965194" cy="3507189"/>
          </a:xfrm>
          <a:prstGeom prst="rect">
            <a:avLst/>
          </a:prstGeom>
        </p:spPr>
        <p:txBody>
          <a:bodyPr lIns="0" tIns="0" rIns="0" bIns="0" rtlCol="0" anchor="t">
            <a:spAutoFit/>
          </a:bodyPr>
          <a:lstStyle/>
          <a:p>
            <a:pPr algn="l">
              <a:lnSpc>
                <a:spcPts val="5400"/>
              </a:lnSpc>
              <a:spcBef>
                <a:spcPct val="0"/>
              </a:spcBef>
            </a:pPr>
            <a:r>
              <a:rPr lang="en-US" sz="3855" spc="7">
                <a:solidFill>
                  <a:srgbClr val="FFFFFF"/>
                </a:solidFill>
                <a:latin typeface="Poppins" panose="00000500000000000000"/>
                <a:ea typeface="Poppins" panose="00000500000000000000"/>
                <a:cs typeface="Poppins" panose="00000500000000000000"/>
                <a:sym typeface="Poppins" panose="00000500000000000000"/>
              </a:rPr>
              <a:t>  Tối ưu hiệu năng xử lý số liệu với NumPy: thay vòng lặp Python bằng phép toán mảng, tận dụng broadcastin</a:t>
            </a:r>
            <a:r>
              <a:rPr lang="en-US" sz="3855" spc="7">
                <a:solidFill>
                  <a:srgbClr val="FFFFFF"/>
                </a:solidFill>
                <a:latin typeface="Poppins" panose="00000500000000000000"/>
                <a:ea typeface="Poppins" panose="00000500000000000000"/>
                <a:cs typeface="Poppins" panose="00000500000000000000"/>
                <a:sym typeface="Poppins" panose="00000500000000000000"/>
              </a:rPr>
              <a:t>g/ufu</a:t>
            </a:r>
            <a:r>
              <a:rPr lang="en-US" sz="3855" spc="7">
                <a:solidFill>
                  <a:srgbClr val="FFFFFF"/>
                </a:solidFill>
                <a:latin typeface="Poppins" panose="00000500000000000000"/>
                <a:ea typeface="Poppins" panose="00000500000000000000"/>
                <a:cs typeface="Poppins" panose="00000500000000000000"/>
                <a:sym typeface="Poppins" panose="00000500000000000000"/>
              </a:rPr>
              <a:t>nc,</a:t>
            </a:r>
            <a:r>
              <a:rPr lang="en-US" sz="3855" spc="7">
                <a:solidFill>
                  <a:srgbClr val="FFFFFF"/>
                </a:solidFill>
                <a:latin typeface="Poppins" panose="00000500000000000000"/>
                <a:ea typeface="Poppins" panose="00000500000000000000"/>
                <a:cs typeface="Poppins" panose="00000500000000000000"/>
                <a:sym typeface="Poppins" panose="00000500000000000000"/>
              </a:rPr>
              <a:t> và đặc biệt bố</a:t>
            </a:r>
            <a:r>
              <a:rPr lang="en-US" sz="3855" spc="7">
                <a:solidFill>
                  <a:srgbClr val="FFFFFF"/>
                </a:solidFill>
                <a:latin typeface="Poppins" panose="00000500000000000000"/>
                <a:ea typeface="Poppins" panose="00000500000000000000"/>
                <a:cs typeface="Poppins" panose="00000500000000000000"/>
                <a:sym typeface="Poppins" panose="00000500000000000000"/>
              </a:rPr>
              <a:t> cục bộ nhớ liên tục (contiguous memory) để giảm chi phí truy cập bộ nhớ và tận dụng cache CPU.</a:t>
            </a:r>
            <a:endParaRPr lang="en-US" sz="3855"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115"/>
              </a:lnSpc>
              <a:spcBef>
                <a:spcPct val="0"/>
              </a:spcBef>
            </a:pPr>
            <a:r>
              <a:rPr lang="en-US" sz="100" spc="0">
                <a:solidFill>
                  <a:srgbClr val="FFFFFF"/>
                </a:solidFill>
                <a:latin typeface="Poppins" panose="00000500000000000000"/>
                <a:ea typeface="Poppins" panose="00000500000000000000"/>
                <a:cs typeface="Poppins" panose="00000500000000000000"/>
                <a:sym typeface="Poppins" panose="00000500000000000000"/>
              </a:rPr>
              <a:t>    return</a:t>
            </a:r>
            <a:r>
              <a:rPr lang="en-US" sz="100" spc="0">
                <a:solidFill>
                  <a:srgbClr val="FFFFFF"/>
                </a:solidFill>
                <a:latin typeface="Poppins" panose="00000500000000000000"/>
                <a:ea typeface="Poppins" panose="00000500000000000000"/>
                <a:cs typeface="Poppins" panose="00000500000000000000"/>
                <a:sym typeface="Poppins" panose="00000500000000000000"/>
              </a:rPr>
              <a:t> result / count</a:t>
            </a:r>
            <a:endParaRPr lang="en-US" sz="100" spc="0">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3699918" y="505580"/>
            <a:ext cx="3337041" cy="1534467"/>
            <a:chOff x="0" y="0"/>
            <a:chExt cx="878891" cy="404140"/>
          </a:xfrm>
        </p:grpSpPr>
        <p:sp>
          <p:nvSpPr>
            <p:cNvPr id="3" name="Freeform 3"/>
            <p:cNvSpPr/>
            <p:nvPr/>
          </p:nvSpPr>
          <p:spPr>
            <a:xfrm>
              <a:off x="0" y="0"/>
              <a:ext cx="878891" cy="404140"/>
            </a:xfrm>
            <a:custGeom>
              <a:avLst/>
              <a:gdLst/>
              <a:ahLst/>
              <a:cxnLst/>
              <a:rect l="l" t="t" r="r" b="b"/>
              <a:pathLst>
                <a:path w="878891" h="404140">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id="4" name="TextBox 4"/>
            <p:cNvSpPr txBox="1"/>
            <p:nvPr/>
          </p:nvSpPr>
          <p:spPr>
            <a:xfrm>
              <a:off x="0" y="180975"/>
              <a:ext cx="878891" cy="223165"/>
            </a:xfrm>
            <a:prstGeom prst="rect">
              <a:avLst/>
            </a:prstGeom>
          </p:spPr>
          <p:txBody>
            <a:bodyPr lIns="0" tIns="0" rIns="0" bIns="0" rtlCol="0" anchor="ctr"/>
            <a:lstStyle/>
            <a:p>
              <a:pPr algn="ctr">
                <a:lnSpc>
                  <a:spcPts val="1600"/>
                </a:lnSpc>
              </a:pPr>
              <a:r>
                <a:rPr lang="en-US" sz="3200" b="1">
                  <a:solidFill>
                    <a:srgbClr val="000000"/>
                  </a:solidFill>
                  <a:latin typeface="Poppins Bold" panose="00000800000000000000"/>
                  <a:ea typeface="Poppins Bold" panose="00000800000000000000"/>
                  <a:cs typeface="Poppins Bold" panose="00000800000000000000"/>
                  <a:sym typeface="Poppins Bold" panose="00000800000000000000"/>
                </a:rPr>
                <a:t>A.9</a:t>
              </a:r>
              <a:endParaRPr lang="en-US" sz="32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a:off x="3285993" y="4519363"/>
            <a:ext cx="10938080" cy="4456255"/>
          </a:xfrm>
          <a:custGeom>
            <a:avLst/>
            <a:gdLst/>
            <a:ahLst/>
            <a:cxnLst/>
            <a:rect l="l" t="t" r="r" b="b"/>
            <a:pathLst>
              <a:path w="10938080" h="4456255">
                <a:moveTo>
                  <a:pt x="0" y="0"/>
                </a:moveTo>
                <a:lnTo>
                  <a:pt x="10938080" y="0"/>
                </a:lnTo>
                <a:lnTo>
                  <a:pt x="10938080" y="4456255"/>
                </a:lnTo>
                <a:lnTo>
                  <a:pt x="0" y="4456255"/>
                </a:lnTo>
                <a:lnTo>
                  <a:pt x="0" y="0"/>
                </a:lnTo>
                <a:close/>
              </a:path>
            </a:pathLst>
          </a:custGeom>
          <a:blipFill>
            <a:blip r:embed="rId1"/>
            <a:stretch>
              <a:fillRect/>
            </a:stretch>
          </a:blipFill>
        </p:spPr>
      </p:sp>
      <p:sp>
        <p:nvSpPr>
          <p:cNvPr id="6" name="TextBox 6"/>
          <p:cNvSpPr txBox="1"/>
          <p:nvPr/>
        </p:nvSpPr>
        <p:spPr>
          <a:xfrm>
            <a:off x="1315679" y="2597497"/>
            <a:ext cx="15087083" cy="1191226"/>
          </a:xfrm>
          <a:prstGeom prst="rect">
            <a:avLst/>
          </a:prstGeom>
        </p:spPr>
        <p:txBody>
          <a:bodyPr lIns="0" tIns="0" rIns="0" bIns="0" rtlCol="0" anchor="t">
            <a:spAutoFit/>
          </a:bodyPr>
          <a:lstStyle/>
          <a:p>
            <a:pPr algn="l">
              <a:lnSpc>
                <a:spcPts val="4690"/>
              </a:lnSpc>
              <a:spcBef>
                <a:spcPct val="0"/>
              </a:spcBef>
            </a:pPr>
            <a:r>
              <a:rPr lang="en-US" sz="3350" spc="6">
                <a:solidFill>
                  <a:srgbClr val="FFFFFF"/>
                </a:solidFill>
                <a:latin typeface="Poppins" panose="00000500000000000000"/>
                <a:ea typeface="Poppins" panose="00000500000000000000"/>
                <a:cs typeface="Poppins" panose="00000500000000000000"/>
                <a:sym typeface="Poppins" panose="00000500000000000000"/>
              </a:rPr>
              <a:t>Tạo mảng th</a:t>
            </a:r>
            <a:r>
              <a:rPr lang="en-US" sz="3350" spc="6">
                <a:solidFill>
                  <a:srgbClr val="FFFFFF"/>
                </a:solidFill>
                <a:latin typeface="Poppins" panose="00000500000000000000"/>
                <a:ea typeface="Poppins" panose="00000500000000000000"/>
                <a:cs typeface="Poppins" panose="00000500000000000000"/>
                <a:sym typeface="Poppins" panose="00000500000000000000"/>
              </a:rPr>
              <a:t>eo C-order (hàng liên tục) và F-</a:t>
            </a:r>
            <a:r>
              <a:rPr lang="en-US" sz="3350" spc="6">
                <a:solidFill>
                  <a:srgbClr val="FFFFFF"/>
                </a:solidFill>
                <a:latin typeface="Poppins" panose="00000500000000000000"/>
                <a:ea typeface="Poppins" panose="00000500000000000000"/>
                <a:cs typeface="Poppins" panose="00000500000000000000"/>
                <a:sym typeface="Poppins" panose="00000500000000000000"/>
              </a:rPr>
              <a:t>order (cột liên tục) trong RAM cùng kích thước và phần tử:</a:t>
            </a:r>
            <a:endParaRPr lang="en-US" sz="3350" spc="6">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3699918" y="505580"/>
            <a:ext cx="3337041" cy="1534467"/>
            <a:chOff x="0" y="0"/>
            <a:chExt cx="878891" cy="404140"/>
          </a:xfrm>
        </p:grpSpPr>
        <p:sp>
          <p:nvSpPr>
            <p:cNvPr id="3" name="Freeform 3"/>
            <p:cNvSpPr/>
            <p:nvPr/>
          </p:nvSpPr>
          <p:spPr>
            <a:xfrm>
              <a:off x="0" y="0"/>
              <a:ext cx="878891" cy="404140"/>
            </a:xfrm>
            <a:custGeom>
              <a:avLst/>
              <a:gdLst/>
              <a:ahLst/>
              <a:cxnLst/>
              <a:rect l="l" t="t" r="r" b="b"/>
              <a:pathLst>
                <a:path w="878891" h="404140">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id="4" name="TextBox 4"/>
            <p:cNvSpPr txBox="1"/>
            <p:nvPr/>
          </p:nvSpPr>
          <p:spPr>
            <a:xfrm>
              <a:off x="0" y="180975"/>
              <a:ext cx="878891" cy="223165"/>
            </a:xfrm>
            <a:prstGeom prst="rect">
              <a:avLst/>
            </a:prstGeom>
          </p:spPr>
          <p:txBody>
            <a:bodyPr lIns="0" tIns="0" rIns="0" bIns="0" rtlCol="0" anchor="ctr"/>
            <a:lstStyle/>
            <a:p>
              <a:pPr algn="ctr">
                <a:lnSpc>
                  <a:spcPts val="1600"/>
                </a:lnSpc>
              </a:pPr>
              <a:r>
                <a:rPr lang="en-US" sz="3200" b="1">
                  <a:solidFill>
                    <a:srgbClr val="000000"/>
                  </a:solidFill>
                  <a:latin typeface="Poppins Bold" panose="00000800000000000000"/>
                  <a:ea typeface="Poppins Bold" panose="00000800000000000000"/>
                  <a:cs typeface="Poppins Bold" panose="00000800000000000000"/>
                  <a:sym typeface="Poppins Bold" panose="00000800000000000000"/>
                </a:rPr>
                <a:t>A.9</a:t>
              </a:r>
              <a:endParaRPr lang="en-US" sz="32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a:off x="1028700" y="1028700"/>
            <a:ext cx="7605251" cy="8898928"/>
          </a:xfrm>
          <a:custGeom>
            <a:avLst/>
            <a:gdLst/>
            <a:ahLst/>
            <a:cxnLst/>
            <a:rect l="l" t="t" r="r" b="b"/>
            <a:pathLst>
              <a:path w="7605251" h="8898928">
                <a:moveTo>
                  <a:pt x="0" y="0"/>
                </a:moveTo>
                <a:lnTo>
                  <a:pt x="7605251" y="0"/>
                </a:lnTo>
                <a:lnTo>
                  <a:pt x="7605251" y="8898928"/>
                </a:lnTo>
                <a:lnTo>
                  <a:pt x="0" y="8898928"/>
                </a:lnTo>
                <a:lnTo>
                  <a:pt x="0" y="0"/>
                </a:lnTo>
                <a:close/>
              </a:path>
            </a:pathLst>
          </a:custGeom>
          <a:blipFill>
            <a:blip r:embed="rId1"/>
            <a:stretch>
              <a:fillRect/>
            </a:stretch>
          </a:blipFill>
        </p:spPr>
      </p:sp>
      <p:sp>
        <p:nvSpPr>
          <p:cNvPr id="6" name="TextBox 6"/>
          <p:cNvSpPr txBox="1"/>
          <p:nvPr/>
        </p:nvSpPr>
        <p:spPr>
          <a:xfrm>
            <a:off x="8967398" y="2502081"/>
            <a:ext cx="8729398" cy="1191226"/>
          </a:xfrm>
          <a:prstGeom prst="rect">
            <a:avLst/>
          </a:prstGeom>
        </p:spPr>
        <p:txBody>
          <a:bodyPr lIns="0" tIns="0" rIns="0" bIns="0" rtlCol="0" anchor="t">
            <a:spAutoFit/>
          </a:bodyPr>
          <a:lstStyle/>
          <a:p>
            <a:pPr algn="l">
              <a:lnSpc>
                <a:spcPts val="4690"/>
              </a:lnSpc>
              <a:spcBef>
                <a:spcPct val="0"/>
              </a:spcBef>
            </a:pPr>
            <a:r>
              <a:rPr lang="en-US" sz="3350" spc="6">
                <a:solidFill>
                  <a:srgbClr val="FFFFFF"/>
                </a:solidFill>
                <a:latin typeface="Poppins" panose="00000500000000000000"/>
                <a:ea typeface="Poppins" panose="00000500000000000000"/>
                <a:cs typeface="Poppins" panose="00000500000000000000"/>
                <a:sym typeface="Poppins" panose="00000500000000000000"/>
              </a:rPr>
              <a:t>Hiển thị</a:t>
            </a:r>
            <a:r>
              <a:rPr lang="en-US" sz="3350" spc="6">
                <a:solidFill>
                  <a:srgbClr val="FFFFFF"/>
                </a:solidFill>
                <a:latin typeface="Poppins" panose="00000500000000000000"/>
                <a:ea typeface="Poppins" panose="00000500000000000000"/>
                <a:cs typeface="Poppins" panose="00000500000000000000"/>
                <a:sym typeface="Poppins" panose="00000500000000000000"/>
              </a:rPr>
              <a:t> cá</a:t>
            </a:r>
            <a:r>
              <a:rPr lang="en-US" sz="3350" spc="6">
                <a:solidFill>
                  <a:srgbClr val="FFFFFF"/>
                </a:solidFill>
                <a:latin typeface="Poppins" panose="00000500000000000000"/>
                <a:ea typeface="Poppins" panose="00000500000000000000"/>
                <a:cs typeface="Poppins" panose="00000500000000000000"/>
                <a:sym typeface="Poppins" panose="00000500000000000000"/>
              </a:rPr>
              <a:t>c thuộc tính bộ nhớ của mảng</a:t>
            </a:r>
            <a:endParaRPr lang="en-US" sz="3350" spc="6">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690"/>
              </a:lnSpc>
              <a:spcBef>
                <a:spcPct val="0"/>
              </a:spcBef>
            </a:pPr>
          </a:p>
        </p:txBody>
      </p:sp>
      <p:sp>
        <p:nvSpPr>
          <p:cNvPr id="7" name="TextBox 7"/>
          <p:cNvSpPr txBox="1"/>
          <p:nvPr/>
        </p:nvSpPr>
        <p:spPr>
          <a:xfrm>
            <a:off x="10499000" y="3951902"/>
            <a:ext cx="5969987" cy="5566376"/>
          </a:xfrm>
          <a:prstGeom prst="rect">
            <a:avLst/>
          </a:prstGeom>
        </p:spPr>
        <p:txBody>
          <a:bodyPr lIns="0" tIns="0" rIns="0" bIns="0" rtlCol="0" anchor="t">
            <a:spAutoFit/>
          </a:bodyPr>
          <a:lstStyle/>
          <a:p>
            <a:pPr marL="615315" lvl="1" indent="-307975" algn="l">
              <a:lnSpc>
                <a:spcPts val="3990"/>
              </a:lnSpc>
              <a:buFont typeface="Arial" panose="020B0604020202020204"/>
              <a:buChar char="•"/>
            </a:pPr>
            <a:r>
              <a:rPr lang="en-US" sz="2850" spc="5">
                <a:solidFill>
                  <a:srgbClr val="FFFFFF"/>
                </a:solidFill>
                <a:latin typeface="Poppins" panose="00000500000000000000"/>
                <a:ea typeface="Poppins" panose="00000500000000000000"/>
                <a:cs typeface="Poppins" panose="00000500000000000000"/>
                <a:sym typeface="Poppins" panose="00000500000000000000"/>
              </a:rPr>
              <a:t>C_CONTIGUOUS (C-order): True nếu mảng liên tục theo hàng (row-major). Truy cập theo hàng nhanh hơn cho mảng C-order.</a:t>
            </a:r>
            <a:endParaRPr lang="en-US" sz="2850" spc="5">
              <a:solidFill>
                <a:srgbClr val="FFFFFF"/>
              </a:solidFill>
              <a:latin typeface="Poppins" panose="00000500000000000000"/>
              <a:ea typeface="Poppins" panose="00000500000000000000"/>
              <a:cs typeface="Poppins" panose="00000500000000000000"/>
              <a:sym typeface="Poppins" panose="00000500000000000000"/>
            </a:endParaRPr>
          </a:p>
          <a:p>
            <a:pPr marL="615315" lvl="1" indent="-307975" algn="l">
              <a:lnSpc>
                <a:spcPts val="3990"/>
              </a:lnSpc>
              <a:spcBef>
                <a:spcPct val="0"/>
              </a:spcBef>
              <a:buFont typeface="Arial" panose="020B0604020202020204"/>
              <a:buChar char="•"/>
            </a:pPr>
            <a:r>
              <a:rPr lang="en-US" sz="2850" spc="5">
                <a:solidFill>
                  <a:srgbClr val="FFFFFF"/>
                </a:solidFill>
                <a:latin typeface="Poppins" panose="00000500000000000000"/>
                <a:ea typeface="Poppins" panose="00000500000000000000"/>
                <a:cs typeface="Poppins" panose="00000500000000000000"/>
                <a:sym typeface="Poppins" panose="00000500000000000000"/>
              </a:rPr>
              <a:t>F_CONTIGUOUS (Fortran-order): True nếu mảng l</a:t>
            </a:r>
            <a:r>
              <a:rPr lang="en-US" sz="2850" spc="5">
                <a:solidFill>
                  <a:srgbClr val="FFFFFF"/>
                </a:solidFill>
                <a:latin typeface="Poppins" panose="00000500000000000000"/>
                <a:ea typeface="Poppins" panose="00000500000000000000"/>
                <a:cs typeface="Poppins" panose="00000500000000000000"/>
                <a:sym typeface="Poppins" panose="00000500000000000000"/>
              </a:rPr>
              <a:t>iên tục theo</a:t>
            </a:r>
            <a:r>
              <a:rPr lang="en-US" sz="2850" spc="5">
                <a:solidFill>
                  <a:srgbClr val="FFFFFF"/>
                </a:solidFill>
                <a:latin typeface="Poppins" panose="00000500000000000000"/>
                <a:ea typeface="Poppins" panose="00000500000000000000"/>
                <a:cs typeface="Poppins" panose="00000500000000000000"/>
                <a:sym typeface="Poppins" panose="00000500000000000000"/>
              </a:rPr>
              <a:t> cột (</a:t>
            </a:r>
            <a:r>
              <a:rPr lang="en-US" sz="2850" spc="5">
                <a:solidFill>
                  <a:srgbClr val="FFFFFF"/>
                </a:solidFill>
                <a:latin typeface="Poppins" panose="00000500000000000000"/>
                <a:ea typeface="Poppins" panose="00000500000000000000"/>
                <a:cs typeface="Poppins" panose="00000500000000000000"/>
                <a:sym typeface="Poppins" panose="00000500000000000000"/>
              </a:rPr>
              <a:t>column-major). Truy cập theo cột nhanh hơn cho mảng F-order.</a:t>
            </a:r>
            <a:endParaRPr lang="en-US" sz="2850" spc="5">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990"/>
              </a:lnSpc>
              <a:spcBef>
                <a:spcPct val="0"/>
              </a:spcBef>
            </a:p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3699918" y="505580"/>
            <a:ext cx="3337041" cy="1534467"/>
            <a:chOff x="0" y="0"/>
            <a:chExt cx="878891" cy="404140"/>
          </a:xfrm>
        </p:grpSpPr>
        <p:sp>
          <p:nvSpPr>
            <p:cNvPr id="3" name="Freeform 3"/>
            <p:cNvSpPr/>
            <p:nvPr/>
          </p:nvSpPr>
          <p:spPr>
            <a:xfrm>
              <a:off x="0" y="0"/>
              <a:ext cx="878891" cy="404140"/>
            </a:xfrm>
            <a:custGeom>
              <a:avLst/>
              <a:gdLst/>
              <a:ahLst/>
              <a:cxnLst/>
              <a:rect l="l" t="t" r="r" b="b"/>
              <a:pathLst>
                <a:path w="878891" h="404140">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id="4" name="TextBox 4"/>
            <p:cNvSpPr txBox="1"/>
            <p:nvPr/>
          </p:nvSpPr>
          <p:spPr>
            <a:xfrm>
              <a:off x="0" y="180975"/>
              <a:ext cx="878891" cy="223165"/>
            </a:xfrm>
            <a:prstGeom prst="rect">
              <a:avLst/>
            </a:prstGeom>
          </p:spPr>
          <p:txBody>
            <a:bodyPr lIns="0" tIns="0" rIns="0" bIns="0" rtlCol="0" anchor="ctr"/>
            <a:lstStyle/>
            <a:p>
              <a:pPr algn="ctr">
                <a:lnSpc>
                  <a:spcPts val="1600"/>
                </a:lnSpc>
              </a:pPr>
              <a:r>
                <a:rPr lang="en-US" sz="3200" b="1">
                  <a:solidFill>
                    <a:srgbClr val="000000"/>
                  </a:solidFill>
                  <a:latin typeface="Poppins Bold" panose="00000800000000000000"/>
                  <a:ea typeface="Poppins Bold" panose="00000800000000000000"/>
                  <a:cs typeface="Poppins Bold" panose="00000800000000000000"/>
                  <a:sym typeface="Poppins Bold" panose="00000800000000000000"/>
                </a:rPr>
                <a:t>A.9</a:t>
              </a:r>
              <a:endParaRPr lang="en-US" sz="32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a:off x="653420" y="1272814"/>
            <a:ext cx="7010110" cy="8202551"/>
          </a:xfrm>
          <a:custGeom>
            <a:avLst/>
            <a:gdLst/>
            <a:ahLst/>
            <a:cxnLst/>
            <a:rect l="l" t="t" r="r" b="b"/>
            <a:pathLst>
              <a:path w="7010110" h="8202551">
                <a:moveTo>
                  <a:pt x="0" y="0"/>
                </a:moveTo>
                <a:lnTo>
                  <a:pt x="7010110" y="0"/>
                </a:lnTo>
                <a:lnTo>
                  <a:pt x="7010110" y="8202551"/>
                </a:lnTo>
                <a:lnTo>
                  <a:pt x="0" y="8202551"/>
                </a:lnTo>
                <a:lnTo>
                  <a:pt x="0" y="0"/>
                </a:lnTo>
                <a:close/>
              </a:path>
            </a:pathLst>
          </a:custGeom>
          <a:blipFill>
            <a:blip r:embed="rId1"/>
            <a:stretch>
              <a:fillRect/>
            </a:stretch>
          </a:blipFill>
        </p:spPr>
      </p:sp>
      <p:sp>
        <p:nvSpPr>
          <p:cNvPr id="6" name="TextBox 6"/>
          <p:cNvSpPr txBox="1"/>
          <p:nvPr/>
        </p:nvSpPr>
        <p:spPr>
          <a:xfrm>
            <a:off x="8242923" y="1954564"/>
            <a:ext cx="9016377" cy="7303736"/>
          </a:xfrm>
          <a:prstGeom prst="rect">
            <a:avLst/>
          </a:prstGeom>
        </p:spPr>
        <p:txBody>
          <a:bodyPr lIns="0" tIns="0" rIns="0" bIns="0" rtlCol="0" anchor="t">
            <a:spAutoFit/>
          </a:bodyPr>
          <a:lstStyle/>
          <a:p>
            <a:pPr algn="l">
              <a:lnSpc>
                <a:spcPts val="5670"/>
              </a:lnSpc>
              <a:spcBef>
                <a:spcPct val="0"/>
              </a:spcBef>
            </a:pPr>
          </a:p>
          <a:p>
            <a:pPr marL="615315" lvl="1" indent="-307975" algn="l">
              <a:lnSpc>
                <a:spcPts val="3990"/>
              </a:lnSpc>
              <a:spcBef>
                <a:spcPct val="0"/>
              </a:spcBef>
              <a:buFont typeface="Arial" panose="020B0604020202020204"/>
              <a:buChar char="•"/>
            </a:pPr>
            <a:r>
              <a:rPr lang="en-US" sz="2850" spc="5">
                <a:solidFill>
                  <a:srgbClr val="FFFFFF"/>
                </a:solidFill>
                <a:latin typeface="Poppins" panose="00000500000000000000"/>
                <a:ea typeface="Poppins" panose="00000500000000000000"/>
                <a:cs typeface="Poppins" panose="00000500000000000000"/>
                <a:sym typeface="Poppins" panose="00000500000000000000"/>
              </a:rPr>
              <a:t>OWNDATA: True nếu mảng sở hữu bộ nhớ của nó. False nghĩa là chỉ là view trên bộ nhớ của mảng khác.</a:t>
            </a:r>
            <a:endParaRPr lang="en-US" sz="2850" spc="5">
              <a:solidFill>
                <a:srgbClr val="FFFFFF"/>
              </a:solidFill>
              <a:latin typeface="Poppins" panose="00000500000000000000"/>
              <a:ea typeface="Poppins" panose="00000500000000000000"/>
              <a:cs typeface="Poppins" panose="00000500000000000000"/>
              <a:sym typeface="Poppins" panose="00000500000000000000"/>
            </a:endParaRPr>
          </a:p>
          <a:p>
            <a:pPr marL="615315" lvl="1" indent="-307975" algn="l">
              <a:lnSpc>
                <a:spcPts val="3990"/>
              </a:lnSpc>
              <a:spcBef>
                <a:spcPct val="0"/>
              </a:spcBef>
              <a:buFont typeface="Arial" panose="020B0604020202020204"/>
              <a:buChar char="•"/>
            </a:pPr>
            <a:r>
              <a:rPr lang="en-US" sz="2850" spc="5">
                <a:solidFill>
                  <a:srgbClr val="FFFFFF"/>
                </a:solidFill>
                <a:latin typeface="Poppins" panose="00000500000000000000"/>
                <a:ea typeface="Poppins" panose="00000500000000000000"/>
                <a:cs typeface="Poppins" panose="00000500000000000000"/>
                <a:sym typeface="Poppins" panose="00000500000000000000"/>
              </a:rPr>
              <a:t>WRITEABLE: True nếu mảng ghi được; False là chỉ đọc (read-only).</a:t>
            </a:r>
            <a:endParaRPr lang="en-US" sz="2850" spc="5">
              <a:solidFill>
                <a:srgbClr val="FFFFFF"/>
              </a:solidFill>
              <a:latin typeface="Poppins" panose="00000500000000000000"/>
              <a:ea typeface="Poppins" panose="00000500000000000000"/>
              <a:cs typeface="Poppins" panose="00000500000000000000"/>
              <a:sym typeface="Poppins" panose="00000500000000000000"/>
            </a:endParaRPr>
          </a:p>
          <a:p>
            <a:pPr marL="615315" lvl="1" indent="-307975" algn="l">
              <a:lnSpc>
                <a:spcPts val="3990"/>
              </a:lnSpc>
              <a:spcBef>
                <a:spcPct val="0"/>
              </a:spcBef>
              <a:buFont typeface="Arial" panose="020B0604020202020204"/>
              <a:buChar char="•"/>
            </a:pPr>
            <a:r>
              <a:rPr lang="en-US" sz="2850" spc="5">
                <a:solidFill>
                  <a:srgbClr val="FFFFFF"/>
                </a:solidFill>
                <a:latin typeface="Poppins" panose="00000500000000000000"/>
                <a:ea typeface="Poppins" panose="00000500000000000000"/>
                <a:cs typeface="Poppins" panose="00000500000000000000"/>
                <a:sym typeface="Poppins" panose="00000500000000000000"/>
              </a:rPr>
              <a:t>ALIGNED: True nếu dữ liệu được căn lề đúng theo yêu cầu của kiểu dữ liệu (hữu ích cho hiệu năng/ SIMD).</a:t>
            </a:r>
            <a:endParaRPr lang="en-US" sz="2850" spc="5">
              <a:solidFill>
                <a:srgbClr val="FFFFFF"/>
              </a:solidFill>
              <a:latin typeface="Poppins" panose="00000500000000000000"/>
              <a:ea typeface="Poppins" panose="00000500000000000000"/>
              <a:cs typeface="Poppins" panose="00000500000000000000"/>
              <a:sym typeface="Poppins" panose="00000500000000000000"/>
            </a:endParaRPr>
          </a:p>
          <a:p>
            <a:pPr marL="615315" lvl="1" indent="-307975" algn="l">
              <a:lnSpc>
                <a:spcPts val="3990"/>
              </a:lnSpc>
              <a:spcBef>
                <a:spcPct val="0"/>
              </a:spcBef>
              <a:buFont typeface="Arial" panose="020B0604020202020204"/>
              <a:buChar char="•"/>
            </a:pPr>
            <a:r>
              <a:rPr lang="en-US" sz="2850" spc="5">
                <a:solidFill>
                  <a:srgbClr val="FFFFFF"/>
                </a:solidFill>
                <a:latin typeface="Poppins" panose="00000500000000000000"/>
                <a:ea typeface="Poppins" panose="00000500000000000000"/>
                <a:cs typeface="Poppins" panose="00000500000000000000"/>
                <a:sym typeface="Poppins" panose="00000500000000000000"/>
              </a:rPr>
              <a:t>WRITEBACKIFCOPY: dùng cho cơ chế “copy-on-write”: nếu True, bản sao tạm sẽ được ghi trả lại bộ nhớ gốc khi mảng bị xoá. Thường thấy False trong các thao tác thông thường.</a:t>
            </a:r>
            <a:endParaRPr lang="en-US" sz="2850" spc="5">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990"/>
              </a:lnSpc>
              <a:spcBef>
                <a:spcPct val="0"/>
              </a:spcBef>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683" y="404679"/>
            <a:ext cx="16155029" cy="1571244"/>
            <a:chOff x="0" y="0"/>
            <a:chExt cx="4254822" cy="413826"/>
          </a:xfrm>
        </p:grpSpPr>
        <p:sp>
          <p:nvSpPr>
            <p:cNvPr id="3" name="Freeform 3"/>
            <p:cNvSpPr/>
            <p:nvPr/>
          </p:nvSpPr>
          <p:spPr>
            <a:xfrm>
              <a:off x="0" y="0"/>
              <a:ext cx="4254822" cy="413826"/>
            </a:xfrm>
            <a:custGeom>
              <a:avLst/>
              <a:gdLst/>
              <a:ahLst/>
              <a:cxnLst/>
              <a:rect l="l" t="t" r="r" b="b"/>
              <a:pathLst>
                <a:path w="4254822" h="413826">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id="4" name="TextBox 4"/>
            <p:cNvSpPr txBox="1"/>
            <p:nvPr/>
          </p:nvSpPr>
          <p:spPr>
            <a:xfrm>
              <a:off x="0" y="-180975"/>
              <a:ext cx="4254822" cy="594801"/>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3.1. Dataset 1 – Bitly Data from 1.USA.gov</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149749" y="2740944"/>
            <a:ext cx="4001809" cy="4001809"/>
          </a:xfrm>
          <a:custGeom>
            <a:avLst/>
            <a:gdLst/>
            <a:ahLst/>
            <a:cxnLst/>
            <a:rect l="l" t="t" r="r" b="b"/>
            <a:pathLst>
              <a:path w="4001809" h="4001809">
                <a:moveTo>
                  <a:pt x="0" y="0"/>
                </a:moveTo>
                <a:lnTo>
                  <a:pt x="4001809" y="0"/>
                </a:lnTo>
                <a:lnTo>
                  <a:pt x="4001809" y="4001809"/>
                </a:lnTo>
                <a:lnTo>
                  <a:pt x="0" y="40018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990898" y="2315281"/>
            <a:ext cx="11137713" cy="638175"/>
          </a:xfrm>
          <a:prstGeom prst="rect">
            <a:avLst/>
          </a:prstGeom>
        </p:spPr>
        <p:txBody>
          <a:bodyPr lIns="0" tIns="0" rIns="0" bIns="0" rtlCol="0" anchor="t">
            <a:spAutoFit/>
          </a:bodyPr>
          <a:lstStyle/>
          <a:p>
            <a:pPr algn="just">
              <a:lnSpc>
                <a:spcPts val="4650"/>
              </a:lnSpc>
            </a:pPr>
            <a:r>
              <a:rPr lang="en-US" sz="5000">
                <a:solidFill>
                  <a:srgbClr val="00FFFF"/>
                </a:solidFill>
                <a:latin typeface="Zen Dots"/>
                <a:ea typeface="Zen Dots"/>
                <a:cs typeface="Zen Dots"/>
                <a:sym typeface="Zen Dots"/>
              </a:rPr>
              <a:t>3.1.3 KẾT QUẢ &amp; NHẬN XÉT</a:t>
            </a:r>
            <a:endParaRPr lang="en-US" sz="5000">
              <a:solidFill>
                <a:srgbClr val="00FFFF"/>
              </a:solidFill>
              <a:latin typeface="Zen Dots"/>
              <a:ea typeface="Zen Dots"/>
              <a:cs typeface="Zen Dots"/>
              <a:sym typeface="Zen Dots"/>
            </a:endParaRPr>
          </a:p>
        </p:txBody>
      </p:sp>
      <p:sp>
        <p:nvSpPr>
          <p:cNvPr id="7" name="AutoShape 7"/>
          <p:cNvSpPr/>
          <p:nvPr/>
        </p:nvSpPr>
        <p:spPr>
          <a:xfrm>
            <a:off x="990898" y="9666449"/>
            <a:ext cx="16230600" cy="19050"/>
          </a:xfrm>
          <a:prstGeom prst="line">
            <a:avLst/>
          </a:prstGeom>
          <a:ln w="19050" cap="flat">
            <a:solidFill>
              <a:srgbClr val="FFFFFF"/>
            </a:solidFill>
            <a:prstDash val="solid"/>
            <a:headEnd type="none" w="sm" len="sm"/>
            <a:tailEnd type="none" w="sm" len="sm"/>
          </a:ln>
        </p:spPr>
      </p:sp>
      <p:sp>
        <p:nvSpPr>
          <p:cNvPr id="8" name="Freeform 8"/>
          <p:cNvSpPr/>
          <p:nvPr/>
        </p:nvSpPr>
        <p:spPr>
          <a:xfrm rot="-1886788">
            <a:off x="16349986" y="3775189"/>
            <a:ext cx="4464076" cy="4464076"/>
          </a:xfrm>
          <a:custGeom>
            <a:avLst/>
            <a:gdLst/>
            <a:ahLst/>
            <a:cxnLst/>
            <a:rect l="l" t="t" r="r" b="b"/>
            <a:pathLst>
              <a:path w="4464076" h="4464076">
                <a:moveTo>
                  <a:pt x="0" y="0"/>
                </a:moveTo>
                <a:lnTo>
                  <a:pt x="4464076" y="0"/>
                </a:lnTo>
                <a:lnTo>
                  <a:pt x="4464076" y="4464076"/>
                </a:lnTo>
                <a:lnTo>
                  <a:pt x="0" y="44640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TextBox 9"/>
          <p:cNvSpPr txBox="1"/>
          <p:nvPr/>
        </p:nvSpPr>
        <p:spPr>
          <a:xfrm>
            <a:off x="990898" y="3031204"/>
            <a:ext cx="17130406" cy="6471773"/>
          </a:xfrm>
          <a:prstGeom prst="rect">
            <a:avLst/>
          </a:prstGeom>
        </p:spPr>
        <p:txBody>
          <a:bodyPr lIns="0" tIns="0" rIns="0" bIns="0" rtlCol="0" anchor="t">
            <a:spAutoFit/>
          </a:bodyPr>
          <a:lstStyle/>
          <a:p>
            <a:pPr marL="760095" lvl="1" indent="-379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Country</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US: 2,305 → 67.01% (toàn bộ 3,440) | 78.97% (trên tập có nhãn = 2,919)</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GB</a:t>
            </a:r>
            <a:r>
              <a:rPr lang="en-US" sz="3520" spc="-98">
                <a:solidFill>
                  <a:srgbClr val="FFFFFF"/>
                </a:solidFill>
                <a:latin typeface="Poppins" panose="00000500000000000000"/>
                <a:ea typeface="Poppins" panose="00000500000000000000"/>
                <a:cs typeface="Poppins" panose="00000500000000000000"/>
                <a:sym typeface="Poppins" panose="00000500000000000000"/>
              </a:rPr>
              <a:t>: 74 → 2.15% | 2.54%</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CA</a:t>
            </a:r>
            <a:r>
              <a:rPr lang="en-US" sz="3520" spc="-98">
                <a:solidFill>
                  <a:srgbClr val="FFFFFF"/>
                </a:solidFill>
                <a:latin typeface="Poppins" panose="00000500000000000000"/>
                <a:ea typeface="Poppins" panose="00000500000000000000"/>
                <a:cs typeface="Poppins" panose="00000500000000000000"/>
                <a:sym typeface="Poppins" panose="00000500000000000000"/>
              </a:rPr>
              <a:t>: 60 → 1.74% | 2.06%</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ES: 37 → 1.08% |</a:t>
            </a:r>
            <a:r>
              <a:rPr lang="en-US" sz="3520" spc="-98">
                <a:solidFill>
                  <a:srgbClr val="FFFFFF"/>
                </a:solidFill>
                <a:latin typeface="Poppins" panose="00000500000000000000"/>
                <a:ea typeface="Poppins" panose="00000500000000000000"/>
                <a:cs typeface="Poppins" panose="00000500000000000000"/>
                <a:sym typeface="Poppins" panose="00000500000000000000"/>
              </a:rPr>
              <a:t> 1.27%</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JP: 37 → 1.08% | 1.27%</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BR: 35 → 1.02% | 1.20%</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DE: 28 → 0.81% | 0.96%</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IT: 27 → 0.78% | 0.92%</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NL: 22 → 0.64% | 0.75%</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Thiếu nhãn country: 521 (≈ 15.15%)</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0" name="TextBox 10"/>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11</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3699918" y="505580"/>
            <a:ext cx="3337041" cy="1534467"/>
            <a:chOff x="0" y="0"/>
            <a:chExt cx="878891" cy="404140"/>
          </a:xfrm>
        </p:grpSpPr>
        <p:sp>
          <p:nvSpPr>
            <p:cNvPr id="3" name="Freeform 3"/>
            <p:cNvSpPr/>
            <p:nvPr/>
          </p:nvSpPr>
          <p:spPr>
            <a:xfrm>
              <a:off x="0" y="0"/>
              <a:ext cx="878891" cy="404140"/>
            </a:xfrm>
            <a:custGeom>
              <a:avLst/>
              <a:gdLst/>
              <a:ahLst/>
              <a:cxnLst/>
              <a:rect l="l" t="t" r="r" b="b"/>
              <a:pathLst>
                <a:path w="878891" h="404140">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id="4" name="TextBox 4"/>
            <p:cNvSpPr txBox="1"/>
            <p:nvPr/>
          </p:nvSpPr>
          <p:spPr>
            <a:xfrm>
              <a:off x="0" y="180975"/>
              <a:ext cx="878891" cy="223165"/>
            </a:xfrm>
            <a:prstGeom prst="rect">
              <a:avLst/>
            </a:prstGeom>
          </p:spPr>
          <p:txBody>
            <a:bodyPr lIns="0" tIns="0" rIns="0" bIns="0" rtlCol="0" anchor="ctr"/>
            <a:lstStyle/>
            <a:p>
              <a:pPr algn="ctr">
                <a:lnSpc>
                  <a:spcPts val="1600"/>
                </a:lnSpc>
              </a:pPr>
              <a:r>
                <a:rPr lang="en-US" sz="3200" b="1">
                  <a:solidFill>
                    <a:srgbClr val="000000"/>
                  </a:solidFill>
                  <a:latin typeface="Poppins Bold" panose="00000800000000000000"/>
                  <a:ea typeface="Poppins Bold" panose="00000800000000000000"/>
                  <a:cs typeface="Poppins Bold" panose="00000800000000000000"/>
                  <a:sym typeface="Poppins Bold" panose="00000800000000000000"/>
                </a:rPr>
                <a:t>A.9</a:t>
              </a:r>
              <a:endParaRPr lang="en-US" sz="32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a:off x="697571" y="4293463"/>
            <a:ext cx="16102546" cy="2950257"/>
          </a:xfrm>
          <a:custGeom>
            <a:avLst/>
            <a:gdLst/>
            <a:ahLst/>
            <a:cxnLst/>
            <a:rect l="l" t="t" r="r" b="b"/>
            <a:pathLst>
              <a:path w="16102546" h="2950257">
                <a:moveTo>
                  <a:pt x="0" y="0"/>
                </a:moveTo>
                <a:lnTo>
                  <a:pt x="16102546" y="0"/>
                </a:lnTo>
                <a:lnTo>
                  <a:pt x="16102546" y="2950257"/>
                </a:lnTo>
                <a:lnTo>
                  <a:pt x="0" y="2950257"/>
                </a:lnTo>
                <a:lnTo>
                  <a:pt x="0" y="0"/>
                </a:lnTo>
                <a:close/>
              </a:path>
            </a:pathLst>
          </a:custGeom>
          <a:blipFill>
            <a:blip r:embed="rId1"/>
            <a:stretch>
              <a:fillRect/>
            </a:stretch>
          </a:blipFill>
        </p:spPr>
      </p:sp>
      <p:sp>
        <p:nvSpPr>
          <p:cNvPr id="6" name="TextBox 6"/>
          <p:cNvSpPr txBox="1"/>
          <p:nvPr/>
        </p:nvSpPr>
        <p:spPr>
          <a:xfrm>
            <a:off x="2286992" y="1709756"/>
            <a:ext cx="10738250" cy="1905601"/>
          </a:xfrm>
          <a:prstGeom prst="rect">
            <a:avLst/>
          </a:prstGeom>
        </p:spPr>
        <p:txBody>
          <a:bodyPr lIns="0" tIns="0" rIns="0" bIns="0" rtlCol="0" anchor="t">
            <a:spAutoFit/>
          </a:bodyPr>
          <a:lstStyle/>
          <a:p>
            <a:pPr algn="l">
              <a:lnSpc>
                <a:spcPts val="5530"/>
              </a:lnSpc>
              <a:spcBef>
                <a:spcPct val="0"/>
              </a:spcBef>
            </a:pPr>
            <a:r>
              <a:rPr lang="en-US" sz="3950" spc="7">
                <a:solidFill>
                  <a:srgbClr val="FFFFFF"/>
                </a:solidFill>
                <a:latin typeface="Poppins" panose="00000500000000000000"/>
                <a:ea typeface="Poppins" panose="00000500000000000000"/>
                <a:cs typeface="Poppins" panose="00000500000000000000"/>
                <a:sym typeface="Poppins" panose="00000500000000000000"/>
              </a:rPr>
              <a:t>Thử nghiệm kiểm tra tốc độ với phép tổng theo hàng (axis = 1) </a:t>
            </a:r>
            <a:endParaRPr lang="en-US" sz="3950"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850"/>
              </a:lnSpc>
              <a:spcBef>
                <a:spcPct val="0"/>
              </a:spcBef>
            </a:pPr>
          </a:p>
        </p:txBody>
      </p:sp>
      <p:sp>
        <p:nvSpPr>
          <p:cNvPr id="7" name="TextBox 7"/>
          <p:cNvSpPr txBox="1"/>
          <p:nvPr/>
        </p:nvSpPr>
        <p:spPr>
          <a:xfrm>
            <a:off x="1107571" y="7522864"/>
            <a:ext cx="16072857" cy="2010376"/>
          </a:xfrm>
          <a:prstGeom prst="rect">
            <a:avLst/>
          </a:prstGeom>
        </p:spPr>
        <p:txBody>
          <a:bodyPr lIns="0" tIns="0" rIns="0" bIns="0" rtlCol="0" anchor="t">
            <a:spAutoFit/>
          </a:bodyPr>
          <a:lstStyle/>
          <a:p>
            <a:pPr algn="l">
              <a:lnSpc>
                <a:spcPts val="4690"/>
              </a:lnSpc>
              <a:spcBef>
                <a:spcPct val="0"/>
              </a:spcBef>
            </a:pPr>
            <a:r>
              <a:rPr lang="en-US" sz="3350" spc="6">
                <a:solidFill>
                  <a:srgbClr val="FFFFFF"/>
                </a:solidFill>
                <a:latin typeface="Poppins" panose="00000500000000000000"/>
                <a:ea typeface="Poppins" panose="00000500000000000000"/>
                <a:cs typeface="Poppins" panose="00000500000000000000"/>
                <a:sym typeface="Poppins" panose="00000500000000000000"/>
              </a:rPr>
              <a:t>N</a:t>
            </a:r>
            <a:r>
              <a:rPr lang="en-US" sz="3350" spc="6">
                <a:solidFill>
                  <a:srgbClr val="FFFFFF"/>
                </a:solidFill>
                <a:latin typeface="Poppins" panose="00000500000000000000"/>
                <a:ea typeface="Poppins" panose="00000500000000000000"/>
                <a:cs typeface="Poppins" panose="00000500000000000000"/>
                <a:sym typeface="Poppins" panose="00000500000000000000"/>
              </a:rPr>
              <a:t>hận xét:</a:t>
            </a:r>
            <a:endParaRPr lang="en-US" sz="3350" spc="6">
              <a:solidFill>
                <a:srgbClr val="FFFFFF"/>
              </a:solidFill>
              <a:latin typeface="Poppins" panose="00000500000000000000"/>
              <a:ea typeface="Poppins" panose="00000500000000000000"/>
              <a:cs typeface="Poppins" panose="00000500000000000000"/>
              <a:sym typeface="Poppins" panose="00000500000000000000"/>
            </a:endParaRPr>
          </a:p>
          <a:p>
            <a:pPr marL="658495" lvl="1" indent="-329565" algn="l">
              <a:lnSpc>
                <a:spcPts val="4270"/>
              </a:lnSpc>
              <a:spcBef>
                <a:spcPct val="0"/>
              </a:spcBef>
              <a:buFont typeface="Arial" panose="020B0604020202020204"/>
              <a:buChar char="•"/>
            </a:pPr>
            <a:r>
              <a:rPr lang="en-US" sz="3050" spc="6">
                <a:solidFill>
                  <a:srgbClr val="FFFFFF"/>
                </a:solidFill>
                <a:latin typeface="Poppins" panose="00000500000000000000"/>
                <a:ea typeface="Poppins" panose="00000500000000000000"/>
                <a:cs typeface="Poppins" panose="00000500000000000000"/>
                <a:sym typeface="Poppins" panose="00000500000000000000"/>
              </a:rPr>
              <a:t>Tổng theo hàng tận dụng truy cập liên tiếp trong arr_c → nhanh hơn.</a:t>
            </a:r>
            <a:endParaRPr lang="en-US" sz="3050" spc="6">
              <a:solidFill>
                <a:srgbClr val="FFFFFF"/>
              </a:solidFill>
              <a:latin typeface="Poppins" panose="00000500000000000000"/>
              <a:ea typeface="Poppins" panose="00000500000000000000"/>
              <a:cs typeface="Poppins" panose="00000500000000000000"/>
              <a:sym typeface="Poppins" panose="00000500000000000000"/>
            </a:endParaRPr>
          </a:p>
          <a:p>
            <a:pPr marL="658495" lvl="1" indent="-329565" algn="l">
              <a:lnSpc>
                <a:spcPts val="4270"/>
              </a:lnSpc>
              <a:spcBef>
                <a:spcPct val="0"/>
              </a:spcBef>
              <a:buFont typeface="Arial" panose="020B0604020202020204"/>
              <a:buChar char="•"/>
            </a:pPr>
            <a:r>
              <a:rPr lang="en-US" sz="3050" spc="6">
                <a:solidFill>
                  <a:srgbClr val="FFFFFF"/>
                </a:solidFill>
                <a:latin typeface="Poppins" panose="00000500000000000000"/>
                <a:ea typeface="Poppins" panose="00000500000000000000"/>
                <a:cs typeface="Poppins" panose="00000500000000000000"/>
                <a:sym typeface="Poppins" panose="00000500000000000000"/>
              </a:rPr>
              <a:t>Với arr_f, tổng theo hàng là nhảy bước trong bộ nhớ (strided) → chậm hơn.</a:t>
            </a:r>
            <a:endParaRPr lang="en-US" sz="3050" spc="6">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2590"/>
              </a:lnSpc>
              <a:spcBef>
                <a:spcPct val="0"/>
              </a:spcBef>
            </a:p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3699918" y="505580"/>
            <a:ext cx="3337041" cy="1534467"/>
            <a:chOff x="0" y="0"/>
            <a:chExt cx="878891" cy="404140"/>
          </a:xfrm>
        </p:grpSpPr>
        <p:sp>
          <p:nvSpPr>
            <p:cNvPr id="3" name="Freeform 3"/>
            <p:cNvSpPr/>
            <p:nvPr/>
          </p:nvSpPr>
          <p:spPr>
            <a:xfrm>
              <a:off x="0" y="0"/>
              <a:ext cx="878891" cy="404140"/>
            </a:xfrm>
            <a:custGeom>
              <a:avLst/>
              <a:gdLst/>
              <a:ahLst/>
              <a:cxnLst/>
              <a:rect l="l" t="t" r="r" b="b"/>
              <a:pathLst>
                <a:path w="878891" h="404140">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id="4" name="TextBox 4"/>
            <p:cNvSpPr txBox="1"/>
            <p:nvPr/>
          </p:nvSpPr>
          <p:spPr>
            <a:xfrm>
              <a:off x="0" y="180975"/>
              <a:ext cx="878891" cy="223165"/>
            </a:xfrm>
            <a:prstGeom prst="rect">
              <a:avLst/>
            </a:prstGeom>
          </p:spPr>
          <p:txBody>
            <a:bodyPr lIns="0" tIns="0" rIns="0" bIns="0" rtlCol="0" anchor="ctr"/>
            <a:lstStyle/>
            <a:p>
              <a:pPr algn="ctr">
                <a:lnSpc>
                  <a:spcPts val="1600"/>
                </a:lnSpc>
              </a:pPr>
              <a:r>
                <a:rPr lang="en-US" sz="3200" b="1">
                  <a:solidFill>
                    <a:srgbClr val="000000"/>
                  </a:solidFill>
                  <a:latin typeface="Poppins Bold" panose="00000800000000000000"/>
                  <a:ea typeface="Poppins Bold" panose="00000800000000000000"/>
                  <a:cs typeface="Poppins Bold" panose="00000800000000000000"/>
                  <a:sym typeface="Poppins Bold" panose="00000800000000000000"/>
                </a:rPr>
                <a:t>A.9</a:t>
              </a:r>
              <a:endParaRPr lang="en-US" sz="32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TextBox 5"/>
          <p:cNvSpPr txBox="1"/>
          <p:nvPr/>
        </p:nvSpPr>
        <p:spPr>
          <a:xfrm>
            <a:off x="1796937" y="1925747"/>
            <a:ext cx="15462363" cy="6772876"/>
          </a:xfrm>
          <a:prstGeom prst="rect">
            <a:avLst/>
          </a:prstGeom>
        </p:spPr>
        <p:txBody>
          <a:bodyPr lIns="0" tIns="0" rIns="0" bIns="0" rtlCol="0" anchor="t">
            <a:spAutoFit/>
          </a:bodyPr>
          <a:lstStyle/>
          <a:p>
            <a:pPr algn="l">
              <a:lnSpc>
                <a:spcPts val="5530"/>
              </a:lnSpc>
            </a:pPr>
            <a:r>
              <a:rPr lang="en-US" sz="3950" b="1" spc="7">
                <a:solidFill>
                  <a:srgbClr val="FFFFFF"/>
                </a:solidFill>
                <a:latin typeface="Poppins Bold" panose="00000800000000000000"/>
                <a:ea typeface="Poppins Bold" panose="00000800000000000000"/>
                <a:cs typeface="Poppins Bold" panose="00000800000000000000"/>
                <a:sym typeface="Poppins Bold" panose="00000800000000000000"/>
              </a:rPr>
              <a:t>Kết luận</a:t>
            </a:r>
            <a:endParaRPr lang="en-US" sz="3950" b="1" spc="7">
              <a:solidFill>
                <a:srgbClr val="FFFFFF"/>
              </a:solidFill>
              <a:latin typeface="Poppins Bold" panose="00000800000000000000"/>
              <a:ea typeface="Poppins Bold" panose="00000800000000000000"/>
              <a:cs typeface="Poppins Bold" panose="00000800000000000000"/>
              <a:sym typeface="Poppins Bold" panose="00000800000000000000"/>
            </a:endParaRPr>
          </a:p>
          <a:p>
            <a:pPr algn="l">
              <a:lnSpc>
                <a:spcPts val="5530"/>
              </a:lnSpc>
            </a:pPr>
          </a:p>
          <a:p>
            <a:pPr algn="l">
              <a:lnSpc>
                <a:spcPts val="5530"/>
              </a:lnSpc>
              <a:spcBef>
                <a:spcPct val="0"/>
              </a:spcBef>
            </a:pPr>
            <a:r>
              <a:rPr lang="en-US" sz="3950" spc="7">
                <a:solidFill>
                  <a:srgbClr val="FFFFFF"/>
                </a:solidFill>
                <a:latin typeface="Poppins" panose="00000500000000000000"/>
                <a:ea typeface="Poppins" panose="00000500000000000000"/>
                <a:cs typeface="Poppins" panose="00000500000000000000"/>
                <a:sym typeface="Poppins" panose="00000500000000000000"/>
              </a:rPr>
              <a:t>Sắp xếp dữ liệu t</a:t>
            </a:r>
            <a:r>
              <a:rPr lang="en-US" sz="3950" spc="7">
                <a:solidFill>
                  <a:srgbClr val="FFFFFF"/>
                </a:solidFill>
                <a:latin typeface="Poppins" panose="00000500000000000000"/>
                <a:ea typeface="Poppins" panose="00000500000000000000"/>
                <a:cs typeface="Poppins" panose="00000500000000000000"/>
                <a:sym typeface="Poppins" panose="00000500000000000000"/>
              </a:rPr>
              <a:t>heo trục truy cập chính (C hay F) giúp phép tính tuyến tính (như reduce theo trục đó) ăn cache tốt hơn và bớt tạo stride phức tạp. Trước khi tối ưu thuật toán, hãy kiểm tra arr.flags (và các view/slice) rồi chọn đúng order hoặc copy có chủ đích: một thao tác sắp xếp bộ nhớ đúng chỗ có thể mang lại cải thiện hàng chục phần trăm thời gian chạy, đặc biệt trên mảng lớn.</a:t>
            </a:r>
            <a:endParaRPr lang="en-US" sz="3950"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850"/>
              </a:lnSpc>
              <a:spcBef>
                <a:spcPct val="0"/>
              </a:spcBef>
            </a:p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2500" r="-12500"/>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20070">
                    <a:alpha val="24000"/>
                  </a:srgbClr>
                </a:gs>
                <a:gs pos="100000">
                  <a:srgbClr val="000640">
                    <a:alpha val="24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60"/>
                </a:lnSpc>
              </a:pPr>
            </a:p>
            <a:p>
              <a:pPr algn="ctr">
                <a:lnSpc>
                  <a:spcPts val="2660"/>
                </a:lnSpc>
                <a:spcBef>
                  <a:spcPct val="0"/>
                </a:spcBef>
              </a:pPr>
            </a:p>
          </p:txBody>
        </p:sp>
      </p:grpSp>
      <p:grpSp>
        <p:nvGrpSpPr>
          <p:cNvPr id="6" name="Group 6"/>
          <p:cNvGrpSpPr/>
          <p:nvPr/>
        </p:nvGrpSpPr>
        <p:grpSpPr>
          <a:xfrm rot="0">
            <a:off x="15513352" y="667880"/>
            <a:ext cx="1919429" cy="566532"/>
            <a:chOff x="0" y="0"/>
            <a:chExt cx="505529" cy="149210"/>
          </a:xfrm>
        </p:grpSpPr>
        <p:sp>
          <p:nvSpPr>
            <p:cNvPr id="7" name="Freeform 7"/>
            <p:cNvSpPr/>
            <p:nvPr/>
          </p:nvSpPr>
          <p:spPr>
            <a:xfrm>
              <a:off x="0" y="0"/>
              <a:ext cx="505529" cy="149210"/>
            </a:xfrm>
            <a:custGeom>
              <a:avLst/>
              <a:gdLst/>
              <a:ahLst/>
              <a:cxnLst/>
              <a:rect l="l" t="t" r="r" b="b"/>
              <a:pathLst>
                <a:path w="505529" h="149210">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id="8" name="TextBox 8"/>
            <p:cNvSpPr txBox="1"/>
            <p:nvPr/>
          </p:nvSpPr>
          <p:spPr>
            <a:xfrm>
              <a:off x="0" y="-57150"/>
              <a:ext cx="505529" cy="206360"/>
            </a:xfrm>
            <a:prstGeom prst="rect">
              <a:avLst/>
            </a:prstGeom>
          </p:spPr>
          <p:txBody>
            <a:bodyPr lIns="50800" tIns="50800" rIns="50800" bIns="50800" rtlCol="0" anchor="ctr"/>
            <a:lstStyle/>
            <a:p>
              <a:pPr algn="ctr">
                <a:lnSpc>
                  <a:spcPts val="2660"/>
                </a:lnSpc>
              </a:pPr>
            </a:p>
          </p:txBody>
        </p:sp>
      </p:grpSp>
      <p:sp>
        <p:nvSpPr>
          <p:cNvPr id="9" name="AutoShape 9"/>
          <p:cNvSpPr/>
          <p:nvPr/>
        </p:nvSpPr>
        <p:spPr>
          <a:xfrm>
            <a:off x="1028683" y="8732575"/>
            <a:ext cx="16230600" cy="19050"/>
          </a:xfrm>
          <a:prstGeom prst="line">
            <a:avLst/>
          </a:prstGeom>
          <a:ln w="19050" cap="flat">
            <a:solidFill>
              <a:srgbClr val="FFFFFF"/>
            </a:solidFill>
            <a:prstDash val="solid"/>
            <a:headEnd type="none" w="sm" len="sm"/>
            <a:tailEnd type="none" w="sm" len="sm"/>
          </a:ln>
        </p:spPr>
      </p:sp>
      <p:sp>
        <p:nvSpPr>
          <p:cNvPr id="10" name="TextBox 10"/>
          <p:cNvSpPr txBox="1"/>
          <p:nvPr/>
        </p:nvSpPr>
        <p:spPr>
          <a:xfrm>
            <a:off x="4624599" y="731452"/>
            <a:ext cx="1662550" cy="366996"/>
          </a:xfrm>
          <a:prstGeom prst="rect">
            <a:avLst/>
          </a:prstGeom>
        </p:spPr>
        <p:txBody>
          <a:bodyPr lIns="0" tIns="0" rIns="0" bIns="0" rtlCol="0" anchor="t">
            <a:spAutoFit/>
          </a:bodyPr>
          <a:lstStyle/>
          <a:p>
            <a:pPr marL="0" lvl="0" indent="0" algn="ctr">
              <a:lnSpc>
                <a:spcPts val="2870"/>
              </a:lnSpc>
              <a:spcBef>
                <a:spcPct val="0"/>
              </a:spcBef>
            </a:pPr>
            <a:r>
              <a:rPr lang="en-US" sz="2050" spc="4">
                <a:solidFill>
                  <a:srgbClr val="FFFFFF"/>
                </a:solidFill>
                <a:latin typeface="Poppins" panose="00000500000000000000"/>
                <a:ea typeface="Poppins" panose="00000500000000000000"/>
                <a:cs typeface="Poppins" panose="00000500000000000000"/>
                <a:sym typeface="Poppins" panose="00000500000000000000"/>
              </a:rPr>
              <a:t>Home</a:t>
            </a:r>
            <a:endParaRPr lang="en-US" sz="2050" spc="4">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1" name="TextBox 11"/>
          <p:cNvSpPr txBox="1"/>
          <p:nvPr/>
        </p:nvSpPr>
        <p:spPr>
          <a:xfrm>
            <a:off x="6888721" y="733665"/>
            <a:ext cx="1907082" cy="366996"/>
          </a:xfrm>
          <a:prstGeom prst="rect">
            <a:avLst/>
          </a:prstGeom>
        </p:spPr>
        <p:txBody>
          <a:bodyPr lIns="0" tIns="0" rIns="0" bIns="0" rtlCol="0" anchor="t">
            <a:spAutoFit/>
          </a:bodyPr>
          <a:lstStyle/>
          <a:p>
            <a:pPr marL="0" lvl="0" indent="0" algn="ctr">
              <a:lnSpc>
                <a:spcPts val="2870"/>
              </a:lnSpc>
              <a:spcBef>
                <a:spcPct val="0"/>
              </a:spcBef>
            </a:pPr>
            <a:r>
              <a:rPr lang="en-US" sz="2050" spc="4">
                <a:solidFill>
                  <a:srgbClr val="FFFFFF"/>
                </a:solidFill>
                <a:latin typeface="Poppins" panose="00000500000000000000"/>
                <a:ea typeface="Poppins" panose="00000500000000000000"/>
                <a:cs typeface="Poppins" panose="00000500000000000000"/>
                <a:sym typeface="Poppins" panose="00000500000000000000"/>
              </a:rPr>
              <a:t>About</a:t>
            </a:r>
            <a:endParaRPr lang="en-US" sz="2050" spc="4">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2" name="TextBox 12"/>
          <p:cNvSpPr txBox="1"/>
          <p:nvPr/>
        </p:nvSpPr>
        <p:spPr>
          <a:xfrm>
            <a:off x="9596344" y="733665"/>
            <a:ext cx="1589190" cy="366996"/>
          </a:xfrm>
          <a:prstGeom prst="rect">
            <a:avLst/>
          </a:prstGeom>
        </p:spPr>
        <p:txBody>
          <a:bodyPr lIns="0" tIns="0" rIns="0" bIns="0" rtlCol="0" anchor="t">
            <a:spAutoFit/>
          </a:bodyPr>
          <a:lstStyle/>
          <a:p>
            <a:pPr marL="0" lvl="0" indent="0" algn="ctr">
              <a:lnSpc>
                <a:spcPts val="2870"/>
              </a:lnSpc>
              <a:spcBef>
                <a:spcPct val="0"/>
              </a:spcBef>
            </a:pPr>
            <a:r>
              <a:rPr lang="en-US" sz="2050" b="1" spc="4">
                <a:solidFill>
                  <a:srgbClr val="FFFFFF"/>
                </a:solidFill>
                <a:latin typeface="Poppins Bold" panose="00000800000000000000"/>
                <a:ea typeface="Poppins Bold" panose="00000800000000000000"/>
                <a:cs typeface="Poppins Bold" panose="00000800000000000000"/>
                <a:sym typeface="Poppins Bold" panose="00000800000000000000"/>
              </a:rPr>
              <a:t>Content</a:t>
            </a:r>
            <a:endParaRPr lang="en-US" sz="2050" b="1" spc="4">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13" name="TextBox 13"/>
          <p:cNvSpPr txBox="1"/>
          <p:nvPr/>
        </p:nvSpPr>
        <p:spPr>
          <a:xfrm>
            <a:off x="11529929" y="731452"/>
            <a:ext cx="2224975" cy="366996"/>
          </a:xfrm>
          <a:prstGeom prst="rect">
            <a:avLst/>
          </a:prstGeom>
        </p:spPr>
        <p:txBody>
          <a:bodyPr lIns="0" tIns="0" rIns="0" bIns="0" rtlCol="0" anchor="t">
            <a:spAutoFit/>
          </a:bodyPr>
          <a:lstStyle/>
          <a:p>
            <a:pPr marL="0" lvl="0" indent="0" algn="ctr">
              <a:lnSpc>
                <a:spcPts val="2870"/>
              </a:lnSpc>
              <a:spcBef>
                <a:spcPct val="0"/>
              </a:spcBef>
            </a:pPr>
            <a:r>
              <a:rPr lang="en-US" sz="2050" spc="4">
                <a:solidFill>
                  <a:srgbClr val="FFFFFF"/>
                </a:solidFill>
                <a:latin typeface="Poppins" panose="00000500000000000000"/>
                <a:ea typeface="Poppins" panose="00000500000000000000"/>
                <a:cs typeface="Poppins" panose="00000500000000000000"/>
                <a:sym typeface="Poppins" panose="00000500000000000000"/>
              </a:rPr>
              <a:t>Others</a:t>
            </a:r>
            <a:endParaRPr lang="en-US" sz="2050" spc="4">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4" name="TextBox 14"/>
          <p:cNvSpPr txBox="1"/>
          <p:nvPr/>
        </p:nvSpPr>
        <p:spPr>
          <a:xfrm>
            <a:off x="15762422" y="735562"/>
            <a:ext cx="1421291" cy="358775"/>
          </a:xfrm>
          <a:prstGeom prst="rect">
            <a:avLst/>
          </a:prstGeom>
        </p:spPr>
        <p:txBody>
          <a:bodyPr lIns="0" tIns="0" rIns="0" bIns="0" rtlCol="0" anchor="t">
            <a:spAutoFit/>
          </a:bodyPr>
          <a:lstStyle/>
          <a:p>
            <a:pPr algn="ctr">
              <a:lnSpc>
                <a:spcPts val="2800"/>
              </a:lnSpc>
              <a:spcBef>
                <a:spcPct val="0"/>
              </a:spcBef>
            </a:pPr>
            <a:r>
              <a:rPr lang="en-US" sz="2000" b="1" spc="3">
                <a:solidFill>
                  <a:srgbClr val="020F8D"/>
                </a:solidFill>
                <a:latin typeface="Poppins Bold" panose="00000800000000000000"/>
                <a:ea typeface="Poppins Bold" panose="00000800000000000000"/>
                <a:cs typeface="Poppins Bold" panose="00000800000000000000"/>
                <a:sym typeface="Poppins Bold" panose="00000800000000000000"/>
              </a:rPr>
              <a:t>Page 10</a:t>
            </a:r>
            <a:endParaRPr lang="en-US" sz="2000" b="1" spc="3">
              <a:solidFill>
                <a:srgbClr val="020F8D"/>
              </a:solidFill>
              <a:latin typeface="Poppins Bold" panose="00000800000000000000"/>
              <a:ea typeface="Poppins Bold" panose="00000800000000000000"/>
              <a:cs typeface="Poppins Bold" panose="00000800000000000000"/>
              <a:sym typeface="Poppins Bold" panose="00000800000000000000"/>
            </a:endParaRPr>
          </a:p>
        </p:txBody>
      </p:sp>
      <p:sp>
        <p:nvSpPr>
          <p:cNvPr id="15" name="TextBox 15"/>
          <p:cNvSpPr txBox="1"/>
          <p:nvPr/>
        </p:nvSpPr>
        <p:spPr>
          <a:xfrm>
            <a:off x="855218" y="552992"/>
            <a:ext cx="1761862" cy="391640"/>
          </a:xfrm>
          <a:prstGeom prst="rect">
            <a:avLst/>
          </a:prstGeom>
        </p:spPr>
        <p:txBody>
          <a:bodyPr lIns="0" tIns="0" rIns="0" bIns="0" rtlCol="0" anchor="t">
            <a:spAutoFit/>
          </a:bodyPr>
          <a:lstStyle/>
          <a:p>
            <a:pPr marL="0" lvl="0" indent="0" algn="l">
              <a:lnSpc>
                <a:spcPts val="3090"/>
              </a:lnSpc>
              <a:spcBef>
                <a:spcPct val="0"/>
              </a:spcBef>
            </a:pPr>
            <a:r>
              <a:rPr lang="en-US" sz="2205" b="1" spc="4">
                <a:solidFill>
                  <a:srgbClr val="FFFFFF"/>
                </a:solidFill>
                <a:latin typeface="Poppins Heavy" panose="00000A00000000000000"/>
                <a:ea typeface="Poppins Heavy" panose="00000A00000000000000"/>
                <a:cs typeface="Poppins Heavy" panose="00000A00000000000000"/>
                <a:sym typeface="Poppins Heavy" panose="00000A00000000000000"/>
              </a:rPr>
              <a:t>Thynk</a:t>
            </a:r>
            <a:endParaRPr lang="en-US" sz="2205" b="1" spc="4">
              <a:solidFill>
                <a:srgbClr val="FFFFFF"/>
              </a:solidFill>
              <a:latin typeface="Poppins Heavy" panose="00000A00000000000000"/>
              <a:ea typeface="Poppins Heavy" panose="00000A00000000000000"/>
              <a:cs typeface="Poppins Heavy" panose="00000A00000000000000"/>
              <a:sym typeface="Poppins Heavy" panose="00000A00000000000000"/>
            </a:endParaRPr>
          </a:p>
        </p:txBody>
      </p:sp>
      <p:sp>
        <p:nvSpPr>
          <p:cNvPr id="16" name="TextBox 16"/>
          <p:cNvSpPr txBox="1"/>
          <p:nvPr/>
        </p:nvSpPr>
        <p:spPr>
          <a:xfrm>
            <a:off x="855218" y="874053"/>
            <a:ext cx="1761862" cy="391640"/>
          </a:xfrm>
          <a:prstGeom prst="rect">
            <a:avLst/>
          </a:prstGeom>
        </p:spPr>
        <p:txBody>
          <a:bodyPr lIns="0" tIns="0" rIns="0" bIns="0" rtlCol="0" anchor="t">
            <a:spAutoFit/>
          </a:bodyPr>
          <a:lstStyle/>
          <a:p>
            <a:pPr marL="0" lvl="0" indent="0" algn="l">
              <a:lnSpc>
                <a:spcPts val="3090"/>
              </a:lnSpc>
              <a:spcBef>
                <a:spcPct val="0"/>
              </a:spcBef>
            </a:pPr>
            <a:r>
              <a:rPr lang="en-US" sz="2205" spc="4">
                <a:solidFill>
                  <a:srgbClr val="FFFFFF"/>
                </a:solidFill>
                <a:latin typeface="Poppins" panose="00000500000000000000"/>
                <a:ea typeface="Poppins" panose="00000500000000000000"/>
                <a:cs typeface="Poppins" panose="00000500000000000000"/>
                <a:sym typeface="Poppins" panose="00000500000000000000"/>
              </a:rPr>
              <a:t>Unlimited.</a:t>
            </a:r>
            <a:endParaRPr lang="en-US" sz="2205" spc="4">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7" name="TextBox 17"/>
          <p:cNvSpPr txBox="1"/>
          <p:nvPr/>
        </p:nvSpPr>
        <p:spPr>
          <a:xfrm>
            <a:off x="2104405" y="3203404"/>
            <a:ext cx="14079189" cy="982980"/>
          </a:xfrm>
          <a:prstGeom prst="rect">
            <a:avLst/>
          </a:prstGeom>
        </p:spPr>
        <p:txBody>
          <a:bodyPr lIns="0" tIns="0" rIns="0" bIns="0" rtlCol="0" anchor="t">
            <a:spAutoFit/>
          </a:bodyPr>
          <a:lstStyle/>
          <a:p>
            <a:pPr algn="ctr">
              <a:lnSpc>
                <a:spcPts val="7665"/>
              </a:lnSpc>
            </a:pPr>
            <a:r>
              <a:rPr lang="vi-VN" altLang="en-US" sz="8240">
                <a:solidFill>
                  <a:srgbClr val="00FFFF"/>
                </a:solidFill>
                <a:latin typeface="Zen Dots"/>
                <a:ea typeface="Zen Dots"/>
                <a:cs typeface="Zen Dots"/>
                <a:sym typeface="Zen Dots"/>
              </a:rPr>
              <a:t>Thank you</a:t>
            </a:r>
            <a:endParaRPr lang="vi-VN" altLang="en-US" sz="8240">
              <a:solidFill>
                <a:srgbClr val="00FFFF"/>
              </a:solidFill>
              <a:latin typeface="Zen Dots"/>
              <a:ea typeface="Zen Dots"/>
              <a:cs typeface="Zen Dots"/>
              <a:sym typeface="Zen Dots"/>
            </a:endParaRPr>
          </a:p>
        </p:txBody>
      </p:sp>
      <p:sp>
        <p:nvSpPr>
          <p:cNvPr id="19" name="TextBox 19"/>
          <p:cNvSpPr txBox="1"/>
          <p:nvPr/>
        </p:nvSpPr>
        <p:spPr>
          <a:xfrm>
            <a:off x="1060873" y="9046346"/>
            <a:ext cx="4747340" cy="451551"/>
          </a:xfrm>
          <a:prstGeom prst="rect">
            <a:avLst/>
          </a:prstGeom>
        </p:spPr>
        <p:txBody>
          <a:bodyPr lIns="0" tIns="0" rIns="0" bIns="0" rtlCol="0" anchor="t">
            <a:spAutoFit/>
          </a:bodyPr>
          <a:lstStyle/>
          <a:p>
            <a:pPr algn="l">
              <a:lnSpc>
                <a:spcPts val="3460"/>
              </a:lnSpc>
            </a:pPr>
            <a:r>
              <a:rPr lang="en-US" sz="2470">
                <a:solidFill>
                  <a:srgbClr val="FFFFFF"/>
                </a:solidFill>
                <a:latin typeface="Poppins" panose="00000500000000000000"/>
                <a:ea typeface="Poppins" panose="00000500000000000000"/>
                <a:cs typeface="Poppins" panose="00000500000000000000"/>
                <a:sym typeface="Poppins" panose="00000500000000000000"/>
              </a:rPr>
              <a:t>www.reallygreatsite.com</a:t>
            </a:r>
            <a:endParaRPr lang="en-US" sz="247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0" name="TextBox 20"/>
          <p:cNvSpPr txBox="1"/>
          <p:nvPr/>
        </p:nvSpPr>
        <p:spPr>
          <a:xfrm>
            <a:off x="12544133" y="9046346"/>
            <a:ext cx="4747340" cy="451551"/>
          </a:xfrm>
          <a:prstGeom prst="rect">
            <a:avLst/>
          </a:prstGeom>
        </p:spPr>
        <p:txBody>
          <a:bodyPr lIns="0" tIns="0" rIns="0" bIns="0" rtlCol="0" anchor="t">
            <a:spAutoFit/>
          </a:bodyPr>
          <a:lstStyle/>
          <a:p>
            <a:pPr algn="r">
              <a:lnSpc>
                <a:spcPts val="3460"/>
              </a:lnSpc>
            </a:pPr>
            <a:r>
              <a:rPr lang="en-US" sz="2470">
                <a:solidFill>
                  <a:srgbClr val="FFFFFF"/>
                </a:solidFill>
                <a:latin typeface="Poppins" panose="00000500000000000000"/>
                <a:ea typeface="Poppins" panose="00000500000000000000"/>
                <a:cs typeface="Poppins" panose="00000500000000000000"/>
                <a:sym typeface="Poppins" panose="00000500000000000000"/>
              </a:rPr>
              <a:t>hello@reallygreatsite.com</a:t>
            </a:r>
            <a:endParaRPr lang="en-US" sz="247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1" name="TextBox 21"/>
          <p:cNvSpPr txBox="1"/>
          <p:nvPr/>
        </p:nvSpPr>
        <p:spPr>
          <a:xfrm>
            <a:off x="8528202" y="9061735"/>
            <a:ext cx="1274721" cy="451551"/>
          </a:xfrm>
          <a:prstGeom prst="rect">
            <a:avLst/>
          </a:prstGeom>
        </p:spPr>
        <p:txBody>
          <a:bodyPr lIns="0" tIns="0" rIns="0" bIns="0" rtlCol="0" anchor="t">
            <a:spAutoFit/>
          </a:bodyPr>
          <a:lstStyle/>
          <a:p>
            <a:pPr algn="ctr">
              <a:lnSpc>
                <a:spcPts val="3460"/>
              </a:lnSpc>
            </a:pPr>
            <a:r>
              <a:rPr lang="en-US" sz="2470">
                <a:solidFill>
                  <a:srgbClr val="FFFFFF"/>
                </a:solidFill>
                <a:latin typeface="Poppins" panose="00000500000000000000"/>
                <a:ea typeface="Poppins" panose="00000500000000000000"/>
                <a:cs typeface="Poppins" panose="00000500000000000000"/>
                <a:sym typeface="Poppins" panose="00000500000000000000"/>
              </a:rPr>
              <a:t>-</a:t>
            </a:r>
            <a:endParaRPr lang="en-US" sz="247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2" name="TextBox 22"/>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117</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683" y="404679"/>
            <a:ext cx="16155029" cy="1571244"/>
            <a:chOff x="0" y="0"/>
            <a:chExt cx="4254822" cy="413826"/>
          </a:xfrm>
        </p:grpSpPr>
        <p:sp>
          <p:nvSpPr>
            <p:cNvPr id="3" name="Freeform 3"/>
            <p:cNvSpPr/>
            <p:nvPr/>
          </p:nvSpPr>
          <p:spPr>
            <a:xfrm>
              <a:off x="0" y="0"/>
              <a:ext cx="4254822" cy="413826"/>
            </a:xfrm>
            <a:custGeom>
              <a:avLst/>
              <a:gdLst/>
              <a:ahLst/>
              <a:cxnLst/>
              <a:rect l="l" t="t" r="r" b="b"/>
              <a:pathLst>
                <a:path w="4254822" h="413826">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id="4" name="TextBox 4"/>
            <p:cNvSpPr txBox="1"/>
            <p:nvPr/>
          </p:nvSpPr>
          <p:spPr>
            <a:xfrm>
              <a:off x="0" y="-180975"/>
              <a:ext cx="4254822" cy="594801"/>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3.1. Dataset 1 – Bitly Data from 1.USA.gov</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149749" y="2740944"/>
            <a:ext cx="4001809" cy="4001809"/>
          </a:xfrm>
          <a:custGeom>
            <a:avLst/>
            <a:gdLst/>
            <a:ahLst/>
            <a:cxnLst/>
            <a:rect l="l" t="t" r="r" b="b"/>
            <a:pathLst>
              <a:path w="4001809" h="4001809">
                <a:moveTo>
                  <a:pt x="0" y="0"/>
                </a:moveTo>
                <a:lnTo>
                  <a:pt x="4001809" y="0"/>
                </a:lnTo>
                <a:lnTo>
                  <a:pt x="4001809" y="4001809"/>
                </a:lnTo>
                <a:lnTo>
                  <a:pt x="0" y="40018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1028700" y="2553407"/>
            <a:ext cx="11137713" cy="638175"/>
          </a:xfrm>
          <a:prstGeom prst="rect">
            <a:avLst/>
          </a:prstGeom>
        </p:spPr>
        <p:txBody>
          <a:bodyPr lIns="0" tIns="0" rIns="0" bIns="0" rtlCol="0" anchor="t">
            <a:spAutoFit/>
          </a:bodyPr>
          <a:lstStyle/>
          <a:p>
            <a:pPr algn="just">
              <a:lnSpc>
                <a:spcPts val="4650"/>
              </a:lnSpc>
            </a:pPr>
            <a:r>
              <a:rPr lang="en-US" sz="5000">
                <a:solidFill>
                  <a:srgbClr val="00FFFF"/>
                </a:solidFill>
                <a:latin typeface="Zen Dots"/>
                <a:ea typeface="Zen Dots"/>
                <a:cs typeface="Zen Dots"/>
                <a:sym typeface="Zen Dots"/>
              </a:rPr>
              <a:t>3.1.3 KẾT QUẢ &amp; NHẬN XÉT</a:t>
            </a:r>
            <a:endParaRPr lang="en-US" sz="5000">
              <a:solidFill>
                <a:srgbClr val="00FFFF"/>
              </a:solidFill>
              <a:latin typeface="Zen Dots"/>
              <a:ea typeface="Zen Dots"/>
              <a:cs typeface="Zen Dots"/>
              <a:sym typeface="Zen Dots"/>
            </a:endParaRPr>
          </a:p>
        </p:txBody>
      </p:sp>
      <p:sp>
        <p:nvSpPr>
          <p:cNvPr id="7" name="AutoShape 7"/>
          <p:cNvSpPr/>
          <p:nvPr/>
        </p:nvSpPr>
        <p:spPr>
          <a:xfrm>
            <a:off x="990898" y="9666449"/>
            <a:ext cx="16230600" cy="19050"/>
          </a:xfrm>
          <a:prstGeom prst="line">
            <a:avLst/>
          </a:prstGeom>
          <a:ln w="19050" cap="flat">
            <a:solidFill>
              <a:srgbClr val="FFFFFF"/>
            </a:solidFill>
            <a:prstDash val="solid"/>
            <a:headEnd type="none" w="sm" len="sm"/>
            <a:tailEnd type="none" w="sm" len="sm"/>
          </a:ln>
        </p:spPr>
      </p:sp>
      <p:sp>
        <p:nvSpPr>
          <p:cNvPr id="8" name="Freeform 8"/>
          <p:cNvSpPr/>
          <p:nvPr/>
        </p:nvSpPr>
        <p:spPr>
          <a:xfrm rot="-1886788">
            <a:off x="16349986" y="3775189"/>
            <a:ext cx="4464076" cy="4464076"/>
          </a:xfrm>
          <a:custGeom>
            <a:avLst/>
            <a:gdLst/>
            <a:ahLst/>
            <a:cxnLst/>
            <a:rect l="l" t="t" r="r" b="b"/>
            <a:pathLst>
              <a:path w="4464076" h="4464076">
                <a:moveTo>
                  <a:pt x="0" y="0"/>
                </a:moveTo>
                <a:lnTo>
                  <a:pt x="4464076" y="0"/>
                </a:lnTo>
                <a:lnTo>
                  <a:pt x="4464076" y="4464076"/>
                </a:lnTo>
                <a:lnTo>
                  <a:pt x="0" y="44640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TextBox 9"/>
          <p:cNvSpPr txBox="1"/>
          <p:nvPr/>
        </p:nvSpPr>
        <p:spPr>
          <a:xfrm>
            <a:off x="990898" y="3569042"/>
            <a:ext cx="17130406" cy="4124978"/>
          </a:xfrm>
          <a:prstGeom prst="rect">
            <a:avLst/>
          </a:prstGeom>
        </p:spPr>
        <p:txBody>
          <a:bodyPr lIns="0" tIns="0" rIns="0" bIns="0" rtlCol="0" anchor="t">
            <a:spAutoFit/>
          </a:bodyPr>
          <a:lstStyle/>
          <a:p>
            <a:pPr marL="760095" lvl="1" indent="-379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Browser family</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Firefox: 1,006 (≈ 29.24%)</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IE/Edge</a:t>
            </a:r>
            <a:r>
              <a:rPr lang="en-US" sz="3520" spc="-98">
                <a:solidFill>
                  <a:srgbClr val="FFFFFF"/>
                </a:solidFill>
                <a:latin typeface="Poppins" panose="00000500000000000000"/>
                <a:ea typeface="Poppins" panose="00000500000000000000"/>
                <a:cs typeface="Poppins" panose="00000500000000000000"/>
                <a:sym typeface="Poppins" panose="00000500000000000000"/>
              </a:rPr>
              <a:t>: 762 (≈ 22.15%)</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Chrome</a:t>
            </a:r>
            <a:r>
              <a:rPr lang="en-US" sz="3520" spc="-98">
                <a:solidFill>
                  <a:srgbClr val="FFFFFF"/>
                </a:solidFill>
                <a:latin typeface="Poppins" panose="00000500000000000000"/>
                <a:ea typeface="Poppins" panose="00000500000000000000"/>
                <a:cs typeface="Poppins" panose="00000500000000000000"/>
                <a:sym typeface="Poppins" panose="00000500000000000000"/>
              </a:rPr>
              <a:t>: 6</a:t>
            </a:r>
            <a:r>
              <a:rPr lang="en-US" sz="3520" spc="-98">
                <a:solidFill>
                  <a:srgbClr val="FFFFFF"/>
                </a:solidFill>
                <a:latin typeface="Poppins" panose="00000500000000000000"/>
                <a:ea typeface="Poppins" panose="00000500000000000000"/>
                <a:cs typeface="Poppins" panose="00000500000000000000"/>
                <a:sym typeface="Poppins" panose="00000500000000000000"/>
              </a:rPr>
              <a:t>8</a:t>
            </a:r>
            <a:r>
              <a:rPr lang="en-US" sz="3520" spc="-98">
                <a:solidFill>
                  <a:srgbClr val="FFFFFF"/>
                </a:solidFill>
                <a:latin typeface="Poppins" panose="00000500000000000000"/>
                <a:ea typeface="Poppins" panose="00000500000000000000"/>
                <a:cs typeface="Poppins" panose="00000500000000000000"/>
                <a:sym typeface="Poppins" panose="00000500000000000000"/>
              </a:rPr>
              <a:t>2 (≈ 19.83%)</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Safari</a:t>
            </a:r>
            <a:r>
              <a:rPr lang="en-US" sz="3520" spc="-98">
                <a:solidFill>
                  <a:srgbClr val="FFFFFF"/>
                </a:solidFill>
                <a:latin typeface="Poppins" panose="00000500000000000000"/>
                <a:ea typeface="Poppins" panose="00000500000000000000"/>
                <a:cs typeface="Poppins" panose="00000500000000000000"/>
                <a:sym typeface="Poppins" panose="00000500000000000000"/>
              </a:rPr>
              <a:t>: 406 (≈ 11.80%)</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Opera</a:t>
            </a:r>
            <a:r>
              <a:rPr lang="en-US" sz="3520" spc="-98">
                <a:solidFill>
                  <a:srgbClr val="FFFFFF"/>
                </a:solidFill>
                <a:latin typeface="Poppins" panose="00000500000000000000"/>
                <a:ea typeface="Poppins" panose="00000500000000000000"/>
                <a:cs typeface="Poppins" panose="00000500000000000000"/>
                <a:sym typeface="Poppins" panose="00000500000000000000"/>
              </a:rPr>
              <a:t>: 38 (≈ 1.10%)</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O</a:t>
            </a:r>
            <a:r>
              <a:rPr lang="en-US" sz="3520" spc="-98">
                <a:solidFill>
                  <a:srgbClr val="FFFFFF"/>
                </a:solidFill>
                <a:latin typeface="Poppins" panose="00000500000000000000"/>
                <a:ea typeface="Poppins" panose="00000500000000000000"/>
                <a:cs typeface="Poppins" panose="00000500000000000000"/>
                <a:sym typeface="Poppins" panose="00000500000000000000"/>
              </a:rPr>
              <a:t>ther: 546 (≈ 15.87%</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0" name="TextBox 10"/>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12</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683" y="404679"/>
            <a:ext cx="16155029" cy="1571244"/>
            <a:chOff x="0" y="0"/>
            <a:chExt cx="4254822" cy="413826"/>
          </a:xfrm>
        </p:grpSpPr>
        <p:sp>
          <p:nvSpPr>
            <p:cNvPr id="3" name="Freeform 3"/>
            <p:cNvSpPr/>
            <p:nvPr/>
          </p:nvSpPr>
          <p:spPr>
            <a:xfrm>
              <a:off x="0" y="0"/>
              <a:ext cx="4254822" cy="413826"/>
            </a:xfrm>
            <a:custGeom>
              <a:avLst/>
              <a:gdLst/>
              <a:ahLst/>
              <a:cxnLst/>
              <a:rect l="l" t="t" r="r" b="b"/>
              <a:pathLst>
                <a:path w="4254822" h="413826">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id="4" name="TextBox 4"/>
            <p:cNvSpPr txBox="1"/>
            <p:nvPr/>
          </p:nvSpPr>
          <p:spPr>
            <a:xfrm>
              <a:off x="0" y="-180975"/>
              <a:ext cx="4254822" cy="594801"/>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3.1. Dataset 1 – Bitly Data from 1.USA.gov</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149749" y="2740944"/>
            <a:ext cx="4001809" cy="4001809"/>
          </a:xfrm>
          <a:custGeom>
            <a:avLst/>
            <a:gdLst/>
            <a:ahLst/>
            <a:cxnLst/>
            <a:rect l="l" t="t" r="r" b="b"/>
            <a:pathLst>
              <a:path w="4001809" h="4001809">
                <a:moveTo>
                  <a:pt x="0" y="0"/>
                </a:moveTo>
                <a:lnTo>
                  <a:pt x="4001809" y="0"/>
                </a:lnTo>
                <a:lnTo>
                  <a:pt x="4001809" y="4001809"/>
                </a:lnTo>
                <a:lnTo>
                  <a:pt x="0" y="40018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1028700" y="2553407"/>
            <a:ext cx="11137713" cy="638175"/>
          </a:xfrm>
          <a:prstGeom prst="rect">
            <a:avLst/>
          </a:prstGeom>
        </p:spPr>
        <p:txBody>
          <a:bodyPr lIns="0" tIns="0" rIns="0" bIns="0" rtlCol="0" anchor="t">
            <a:spAutoFit/>
          </a:bodyPr>
          <a:lstStyle/>
          <a:p>
            <a:pPr algn="just">
              <a:lnSpc>
                <a:spcPts val="4650"/>
              </a:lnSpc>
            </a:pPr>
            <a:r>
              <a:rPr lang="en-US" sz="5000">
                <a:solidFill>
                  <a:srgbClr val="00FFFF"/>
                </a:solidFill>
                <a:latin typeface="Zen Dots"/>
                <a:ea typeface="Zen Dots"/>
                <a:cs typeface="Zen Dots"/>
                <a:sym typeface="Zen Dots"/>
              </a:rPr>
              <a:t>3.1.3 KẾT QUẢ &amp; NHẬN XÉT</a:t>
            </a:r>
            <a:endParaRPr lang="en-US" sz="5000">
              <a:solidFill>
                <a:srgbClr val="00FFFF"/>
              </a:solidFill>
              <a:latin typeface="Zen Dots"/>
              <a:ea typeface="Zen Dots"/>
              <a:cs typeface="Zen Dots"/>
              <a:sym typeface="Zen Dots"/>
            </a:endParaRPr>
          </a:p>
        </p:txBody>
      </p:sp>
      <p:sp>
        <p:nvSpPr>
          <p:cNvPr id="7" name="AutoShape 7"/>
          <p:cNvSpPr/>
          <p:nvPr/>
        </p:nvSpPr>
        <p:spPr>
          <a:xfrm>
            <a:off x="990898" y="9666449"/>
            <a:ext cx="16230600" cy="19050"/>
          </a:xfrm>
          <a:prstGeom prst="line">
            <a:avLst/>
          </a:prstGeom>
          <a:ln w="19050" cap="flat">
            <a:solidFill>
              <a:srgbClr val="FFFFFF"/>
            </a:solidFill>
            <a:prstDash val="solid"/>
            <a:headEnd type="none" w="sm" len="sm"/>
            <a:tailEnd type="none" w="sm" len="sm"/>
          </a:ln>
        </p:spPr>
      </p:sp>
      <p:sp>
        <p:nvSpPr>
          <p:cNvPr id="8" name="Freeform 8"/>
          <p:cNvSpPr/>
          <p:nvPr/>
        </p:nvSpPr>
        <p:spPr>
          <a:xfrm rot="-1886788">
            <a:off x="16349986" y="3775189"/>
            <a:ext cx="4464076" cy="4464076"/>
          </a:xfrm>
          <a:custGeom>
            <a:avLst/>
            <a:gdLst/>
            <a:ahLst/>
            <a:cxnLst/>
            <a:rect l="l" t="t" r="r" b="b"/>
            <a:pathLst>
              <a:path w="4464076" h="4464076">
                <a:moveTo>
                  <a:pt x="0" y="0"/>
                </a:moveTo>
                <a:lnTo>
                  <a:pt x="4464076" y="0"/>
                </a:lnTo>
                <a:lnTo>
                  <a:pt x="4464076" y="4464076"/>
                </a:lnTo>
                <a:lnTo>
                  <a:pt x="0" y="44640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TextBox 9"/>
          <p:cNvSpPr txBox="1"/>
          <p:nvPr/>
        </p:nvSpPr>
        <p:spPr>
          <a:xfrm>
            <a:off x="990898" y="3816652"/>
            <a:ext cx="17130406" cy="2951581"/>
          </a:xfrm>
          <a:prstGeom prst="rect">
            <a:avLst/>
          </a:prstGeom>
        </p:spPr>
        <p:txBody>
          <a:bodyPr lIns="0" tIns="0" rIns="0" bIns="0" rtlCol="0" anchor="t">
            <a:spAutoFit/>
          </a:bodyPr>
          <a:lstStyle/>
          <a:p>
            <a:pPr marL="760095" lvl="1" indent="-379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Device type </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Desktop: 2,602 (≈ 75.64%)</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Mobile</a:t>
            </a:r>
            <a:r>
              <a:rPr lang="en-US" sz="3520" spc="-98">
                <a:solidFill>
                  <a:srgbClr val="FFFFFF"/>
                </a:solidFill>
                <a:latin typeface="Poppins" panose="00000500000000000000"/>
                <a:ea typeface="Poppins" panose="00000500000000000000"/>
                <a:cs typeface="Poppins" panose="00000500000000000000"/>
                <a:sym typeface="Poppins" panose="00000500000000000000"/>
              </a:rPr>
              <a:t>: 393 (≈ 11.42%)</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Tablet</a:t>
            </a:r>
            <a:r>
              <a:rPr lang="en-US" sz="3520" spc="-98">
                <a:solidFill>
                  <a:srgbClr val="FFFFFF"/>
                </a:solidFill>
                <a:latin typeface="Poppins" panose="00000500000000000000"/>
                <a:ea typeface="Poppins" panose="00000500000000000000"/>
                <a:cs typeface="Poppins" panose="00000500000000000000"/>
                <a:sym typeface="Poppins" panose="00000500000000000000"/>
              </a:rPr>
              <a:t>: 184 (≈ 5.35%)</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Unknown</a:t>
            </a:r>
            <a:r>
              <a:rPr lang="en-US" sz="3520" spc="-98">
                <a:solidFill>
                  <a:srgbClr val="FFFFFF"/>
                </a:solidFill>
                <a:latin typeface="Poppins" panose="00000500000000000000"/>
                <a:ea typeface="Poppins" panose="00000500000000000000"/>
                <a:cs typeface="Poppins" panose="00000500000000000000"/>
                <a:sym typeface="Poppins" panose="00000500000000000000"/>
              </a:rPr>
              <a:t>: 261 (≈ 7.59%)</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0" name="TextBox 10"/>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13</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683" y="404679"/>
            <a:ext cx="16155029" cy="1571244"/>
            <a:chOff x="0" y="0"/>
            <a:chExt cx="4254822" cy="413826"/>
          </a:xfrm>
        </p:grpSpPr>
        <p:sp>
          <p:nvSpPr>
            <p:cNvPr id="3" name="Freeform 3"/>
            <p:cNvSpPr/>
            <p:nvPr/>
          </p:nvSpPr>
          <p:spPr>
            <a:xfrm>
              <a:off x="0" y="0"/>
              <a:ext cx="4254822" cy="413826"/>
            </a:xfrm>
            <a:custGeom>
              <a:avLst/>
              <a:gdLst/>
              <a:ahLst/>
              <a:cxnLst/>
              <a:rect l="l" t="t" r="r" b="b"/>
              <a:pathLst>
                <a:path w="4254822" h="413826">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id="4" name="TextBox 4"/>
            <p:cNvSpPr txBox="1"/>
            <p:nvPr/>
          </p:nvSpPr>
          <p:spPr>
            <a:xfrm>
              <a:off x="0" y="-180975"/>
              <a:ext cx="4254822" cy="594801"/>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3.1. Dataset 1 – Bitly Data from 1.USA.gov</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000905" y="1955322"/>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1028700" y="2553407"/>
            <a:ext cx="11137713" cy="638175"/>
          </a:xfrm>
          <a:prstGeom prst="rect">
            <a:avLst/>
          </a:prstGeom>
        </p:spPr>
        <p:txBody>
          <a:bodyPr lIns="0" tIns="0" rIns="0" bIns="0" rtlCol="0" anchor="t">
            <a:spAutoFit/>
          </a:bodyPr>
          <a:lstStyle/>
          <a:p>
            <a:pPr algn="just">
              <a:lnSpc>
                <a:spcPts val="4650"/>
              </a:lnSpc>
            </a:pPr>
            <a:r>
              <a:rPr lang="en-US" sz="5000">
                <a:solidFill>
                  <a:srgbClr val="00FFFF"/>
                </a:solidFill>
                <a:latin typeface="Zen Dots"/>
                <a:ea typeface="Zen Dots"/>
                <a:cs typeface="Zen Dots"/>
                <a:sym typeface="Zen Dots"/>
              </a:rPr>
              <a:t>3.1.3 KẾT QUẢ &amp; NHẬN XÉT</a:t>
            </a:r>
            <a:endParaRPr lang="en-US" sz="5000">
              <a:solidFill>
                <a:srgbClr val="00FFFF"/>
              </a:solidFill>
              <a:latin typeface="Zen Dots"/>
              <a:ea typeface="Zen Dots"/>
              <a:cs typeface="Zen Dots"/>
              <a:sym typeface="Zen Dots"/>
            </a:endParaRPr>
          </a:p>
        </p:txBody>
      </p:sp>
      <p:sp>
        <p:nvSpPr>
          <p:cNvPr id="7" name="AutoShape 7"/>
          <p:cNvSpPr/>
          <p:nvPr/>
        </p:nvSpPr>
        <p:spPr>
          <a:xfrm>
            <a:off x="990898" y="9666449"/>
            <a:ext cx="16230600" cy="19050"/>
          </a:xfrm>
          <a:prstGeom prst="line">
            <a:avLst/>
          </a:prstGeom>
          <a:ln w="19050" cap="flat">
            <a:solidFill>
              <a:srgbClr val="FFFFFF"/>
            </a:solidFill>
            <a:prstDash val="solid"/>
            <a:headEnd type="none" w="sm" len="sm"/>
            <a:tailEnd type="none" w="sm" len="sm"/>
          </a:ln>
        </p:spPr>
      </p:sp>
      <p:sp>
        <p:nvSpPr>
          <p:cNvPr id="8" name="Freeform 8"/>
          <p:cNvSpPr/>
          <p:nvPr/>
        </p:nvSpPr>
        <p:spPr>
          <a:xfrm rot="-1886788">
            <a:off x="16349986" y="3775189"/>
            <a:ext cx="4464076" cy="4464076"/>
          </a:xfrm>
          <a:custGeom>
            <a:avLst/>
            <a:gdLst/>
            <a:ahLst/>
            <a:cxnLst/>
            <a:rect l="l" t="t" r="r" b="b"/>
            <a:pathLst>
              <a:path w="4464076" h="4464076">
                <a:moveTo>
                  <a:pt x="0" y="0"/>
                </a:moveTo>
                <a:lnTo>
                  <a:pt x="4464076" y="0"/>
                </a:lnTo>
                <a:lnTo>
                  <a:pt x="4464076" y="4464076"/>
                </a:lnTo>
                <a:lnTo>
                  <a:pt x="0" y="44640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TextBox 9"/>
          <p:cNvSpPr txBox="1"/>
          <p:nvPr/>
        </p:nvSpPr>
        <p:spPr>
          <a:xfrm>
            <a:off x="263359" y="4184725"/>
            <a:ext cx="16995941" cy="5298376"/>
          </a:xfrm>
          <a:prstGeom prst="rect">
            <a:avLst/>
          </a:prstGeom>
        </p:spPr>
        <p:txBody>
          <a:bodyPr lIns="0" tIns="0" rIns="0" bIns="0" rtlCol="0" anchor="t">
            <a:spAutoFit/>
          </a:bodyPr>
          <a:lstStyle/>
          <a:p>
            <a:pPr marL="760095" lvl="1" indent="-379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Trọng tâm theo địa lý &amp; thời gian</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Lưu lượng tập trung ở H</a:t>
            </a:r>
            <a:r>
              <a:rPr lang="en-US" sz="3520" spc="-98">
                <a:solidFill>
                  <a:srgbClr val="FFFFFF"/>
                </a:solidFill>
                <a:latin typeface="Poppins" panose="00000500000000000000"/>
                <a:ea typeface="Poppins" panose="00000500000000000000"/>
                <a:cs typeface="Poppins" panose="00000500000000000000"/>
                <a:sym typeface="Poppins" panose="00000500000000000000"/>
              </a:rPr>
              <a:t>oa Kỳ; các múi</a:t>
            </a:r>
            <a:r>
              <a:rPr lang="en-US" sz="3520" spc="-98">
                <a:solidFill>
                  <a:srgbClr val="FFFFFF"/>
                </a:solidFill>
                <a:latin typeface="Poppins" panose="00000500000000000000"/>
                <a:ea typeface="Poppins" panose="00000500000000000000"/>
                <a:cs typeface="Poppins" panose="00000500000000000000"/>
                <a:sym typeface="Poppins" panose="00000500000000000000"/>
              </a:rPr>
              <a:t> giờ America/New_York, Americ</a:t>
            </a:r>
            <a:r>
              <a:rPr lang="en-US" sz="3520" spc="-98">
                <a:solidFill>
                  <a:srgbClr val="FFFFFF"/>
                </a:solidFill>
                <a:latin typeface="Poppins" panose="00000500000000000000"/>
                <a:ea typeface="Poppins" panose="00000500000000000000"/>
                <a:cs typeface="Poppins" panose="00000500000000000000"/>
                <a:sym typeface="Poppins" panose="00000500000000000000"/>
              </a:rPr>
              <a:t>a/Chicago, America/Los_Angeles</a:t>
            </a:r>
            <a:r>
              <a:rPr lang="en-US" sz="3520" spc="-98">
                <a:solidFill>
                  <a:srgbClr val="FFFFFF"/>
                </a:solidFill>
                <a:latin typeface="Poppins" panose="00000500000000000000"/>
                <a:ea typeface="Poppins" panose="00000500000000000000"/>
                <a:cs typeface="Poppins" panose="00000500000000000000"/>
                <a:sym typeface="Poppins" panose="00000500000000000000"/>
              </a:rPr>
              <a:t> chiếm ưu thế.</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Gợi ý vận hành: đăng/đẩy nội dung theo giờ hành chính EST/EDT, sau đó đến CST/PST</a:t>
            </a:r>
            <a:r>
              <a:rPr lang="en-US" sz="3520" spc="-98">
                <a:solidFill>
                  <a:srgbClr val="FFFFFF"/>
                </a:solidFill>
                <a:latin typeface="Poppins" panose="00000500000000000000"/>
                <a:ea typeface="Poppins" panose="00000500000000000000"/>
                <a:cs typeface="Poppins" panose="00000500000000000000"/>
                <a:sym typeface="Poppins" panose="00000500000000000000"/>
              </a:rPr>
              <a:t> để tối đa hiệu quả</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760095" lvl="1" indent="-379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Tỷ trọng quốc gia</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Desktop ~76% → người dùng chủ yếu truy cập từ máy tính (phù hợp hoạt động giờ làm việc/tra cứu dịch vụ công).</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Dù Mobile/Tablet ~17%, vẫn nên đảm bảo tối ưu giao diện di động cơ bản.</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0" name="TextBox 10"/>
          <p:cNvSpPr txBox="1"/>
          <p:nvPr/>
        </p:nvSpPr>
        <p:spPr>
          <a:xfrm>
            <a:off x="1366351" y="3578465"/>
            <a:ext cx="3934500" cy="508636"/>
          </a:xfrm>
          <a:prstGeom prst="rect">
            <a:avLst/>
          </a:prstGeom>
        </p:spPr>
        <p:txBody>
          <a:bodyPr lIns="0" tIns="0" rIns="0" bIns="0" rtlCol="0" anchor="t">
            <a:spAutoFit/>
          </a:bodyPr>
          <a:lstStyle/>
          <a:p>
            <a:pPr algn="just">
              <a:lnSpc>
                <a:spcPts val="3720"/>
              </a:lnSpc>
            </a:pPr>
            <a:r>
              <a:rPr lang="en-US" sz="4000">
                <a:solidFill>
                  <a:srgbClr val="00FFFF"/>
                </a:solidFill>
                <a:latin typeface="Zen Dots"/>
                <a:ea typeface="Zen Dots"/>
                <a:cs typeface="Zen Dots"/>
                <a:sym typeface="Zen Dots"/>
              </a:rPr>
              <a:t>NHẬN XÉT</a:t>
            </a:r>
            <a:endParaRPr lang="en-US" sz="4000">
              <a:solidFill>
                <a:srgbClr val="00FFFF"/>
              </a:solidFill>
              <a:latin typeface="Zen Dots"/>
              <a:ea typeface="Zen Dots"/>
              <a:cs typeface="Zen Dots"/>
              <a:sym typeface="Zen Dots"/>
            </a:endParaRPr>
          </a:p>
        </p:txBody>
      </p:sp>
      <p:sp>
        <p:nvSpPr>
          <p:cNvPr id="11" name="TextBox 11"/>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14</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683" y="404679"/>
            <a:ext cx="16155029" cy="1571244"/>
            <a:chOff x="0" y="0"/>
            <a:chExt cx="4254822" cy="413826"/>
          </a:xfrm>
        </p:grpSpPr>
        <p:sp>
          <p:nvSpPr>
            <p:cNvPr id="3" name="Freeform 3"/>
            <p:cNvSpPr/>
            <p:nvPr/>
          </p:nvSpPr>
          <p:spPr>
            <a:xfrm>
              <a:off x="0" y="0"/>
              <a:ext cx="4254822" cy="413826"/>
            </a:xfrm>
            <a:custGeom>
              <a:avLst/>
              <a:gdLst/>
              <a:ahLst/>
              <a:cxnLst/>
              <a:rect l="l" t="t" r="r" b="b"/>
              <a:pathLst>
                <a:path w="4254822" h="413826">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id="4" name="TextBox 4"/>
            <p:cNvSpPr txBox="1"/>
            <p:nvPr/>
          </p:nvSpPr>
          <p:spPr>
            <a:xfrm>
              <a:off x="0" y="-180975"/>
              <a:ext cx="4254822" cy="594801"/>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3.1. Dataset 1 – Bitly Data from 1.USA.gov</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000905" y="1240397"/>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1028700" y="2326578"/>
            <a:ext cx="11137713" cy="638175"/>
          </a:xfrm>
          <a:prstGeom prst="rect">
            <a:avLst/>
          </a:prstGeom>
        </p:spPr>
        <p:txBody>
          <a:bodyPr lIns="0" tIns="0" rIns="0" bIns="0" rtlCol="0" anchor="t">
            <a:spAutoFit/>
          </a:bodyPr>
          <a:lstStyle/>
          <a:p>
            <a:pPr algn="just">
              <a:lnSpc>
                <a:spcPts val="4650"/>
              </a:lnSpc>
            </a:pPr>
            <a:r>
              <a:rPr lang="en-US" sz="5000">
                <a:solidFill>
                  <a:srgbClr val="00FFFF"/>
                </a:solidFill>
                <a:latin typeface="Zen Dots"/>
                <a:ea typeface="Zen Dots"/>
                <a:cs typeface="Zen Dots"/>
                <a:sym typeface="Zen Dots"/>
              </a:rPr>
              <a:t>3.1.3 KẾT QUẢ &amp; NHẬN XÉT</a:t>
            </a:r>
            <a:endParaRPr lang="en-US" sz="5000">
              <a:solidFill>
                <a:srgbClr val="00FFFF"/>
              </a:solidFill>
              <a:latin typeface="Zen Dots"/>
              <a:ea typeface="Zen Dots"/>
              <a:cs typeface="Zen Dots"/>
              <a:sym typeface="Zen Dots"/>
            </a:endParaRPr>
          </a:p>
        </p:txBody>
      </p:sp>
      <p:sp>
        <p:nvSpPr>
          <p:cNvPr id="7" name="AutoShape 7"/>
          <p:cNvSpPr/>
          <p:nvPr/>
        </p:nvSpPr>
        <p:spPr>
          <a:xfrm>
            <a:off x="990898" y="9666449"/>
            <a:ext cx="16230600" cy="19050"/>
          </a:xfrm>
          <a:prstGeom prst="line">
            <a:avLst/>
          </a:prstGeom>
          <a:ln w="19050" cap="flat">
            <a:solidFill>
              <a:srgbClr val="FFFFFF"/>
            </a:solidFill>
            <a:prstDash val="solid"/>
            <a:headEnd type="none" w="sm" len="sm"/>
            <a:tailEnd type="none" w="sm" len="sm"/>
          </a:ln>
        </p:spPr>
      </p:sp>
      <p:sp>
        <p:nvSpPr>
          <p:cNvPr id="8" name="Freeform 8"/>
          <p:cNvSpPr/>
          <p:nvPr/>
        </p:nvSpPr>
        <p:spPr>
          <a:xfrm rot="-1886788">
            <a:off x="16349986" y="3775189"/>
            <a:ext cx="4464076" cy="4464076"/>
          </a:xfrm>
          <a:custGeom>
            <a:avLst/>
            <a:gdLst/>
            <a:ahLst/>
            <a:cxnLst/>
            <a:rect l="l" t="t" r="r" b="b"/>
            <a:pathLst>
              <a:path w="4464076" h="4464076">
                <a:moveTo>
                  <a:pt x="0" y="0"/>
                </a:moveTo>
                <a:lnTo>
                  <a:pt x="4464076" y="0"/>
                </a:lnTo>
                <a:lnTo>
                  <a:pt x="4464076" y="4464076"/>
                </a:lnTo>
                <a:lnTo>
                  <a:pt x="0" y="44640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TextBox 9"/>
          <p:cNvSpPr txBox="1"/>
          <p:nvPr/>
        </p:nvSpPr>
        <p:spPr>
          <a:xfrm>
            <a:off x="187771" y="3719268"/>
            <a:ext cx="16793351" cy="5885074"/>
          </a:xfrm>
          <a:prstGeom prst="rect">
            <a:avLst/>
          </a:prstGeom>
        </p:spPr>
        <p:txBody>
          <a:bodyPr lIns="0" tIns="0" rIns="0" bIns="0" rtlCol="0" anchor="t">
            <a:spAutoFit/>
          </a:bodyPr>
          <a:lstStyle/>
          <a:p>
            <a:pPr marL="760095" lvl="1" indent="-379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Tương thích trình duyệt</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Firefox &amp; IE/Edge chiếm tỷ trọng đáng kể (đặc</a:t>
            </a:r>
            <a:r>
              <a:rPr lang="en-US" sz="3520" spc="-98">
                <a:solidFill>
                  <a:srgbClr val="FFFFFF"/>
                </a:solidFill>
                <a:latin typeface="Poppins" panose="00000500000000000000"/>
                <a:ea typeface="Poppins" panose="00000500000000000000"/>
                <a:cs typeface="Poppins" panose="00000500000000000000"/>
                <a:sym typeface="Poppins" panose="00000500000000000000"/>
              </a:rPr>
              <a:t> trưng lịch sử của bộ dữ</a:t>
            </a:r>
            <a:r>
              <a:rPr lang="en-US" sz="3520" spc="-98">
                <a:solidFill>
                  <a:srgbClr val="FFFFFF"/>
                </a:solidFill>
                <a:latin typeface="Poppins" panose="00000500000000000000"/>
                <a:ea typeface="Poppins" panose="00000500000000000000"/>
                <a:cs typeface="Poppins" panose="00000500000000000000"/>
                <a:sym typeface="Poppins" panose="00000500000000000000"/>
              </a:rPr>
              <a:t> liệu này), tiếp đến </a:t>
            </a:r>
            <a:r>
              <a:rPr lang="en-US" sz="3520" spc="-98">
                <a:solidFill>
                  <a:srgbClr val="FFFFFF"/>
                </a:solidFill>
                <a:latin typeface="Poppins" panose="00000500000000000000"/>
                <a:ea typeface="Poppins" panose="00000500000000000000"/>
                <a:cs typeface="Poppins" panose="00000500000000000000"/>
                <a:sym typeface="Poppins" panose="00000500000000000000"/>
              </a:rPr>
              <a:t>Chrome và Safari.</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Khuyến nghị:</a:t>
            </a:r>
            <a:r>
              <a:rPr lang="en-US" sz="3520" spc="-98">
                <a:solidFill>
                  <a:srgbClr val="FFFFFF"/>
                </a:solidFill>
                <a:latin typeface="Poppins" panose="00000500000000000000"/>
                <a:ea typeface="Poppins" panose="00000500000000000000"/>
                <a:cs typeface="Poppins" panose="00000500000000000000"/>
                <a:sym typeface="Poppins" panose="00000500000000000000"/>
              </a:rPr>
              <a:t> kiểm thử</a:t>
            </a:r>
            <a:r>
              <a:rPr lang="en-US" sz="3520" spc="-98">
                <a:solidFill>
                  <a:srgbClr val="FFFFFF"/>
                </a:solidFill>
                <a:latin typeface="Poppins" panose="00000500000000000000"/>
                <a:ea typeface="Poppins" panose="00000500000000000000"/>
                <a:cs typeface="Poppins" panose="00000500000000000000"/>
                <a:sym typeface="Poppins" panose="00000500000000000000"/>
              </a:rPr>
              <a:t> đa trình duyệt, đặc biệt Firefox và IE/Edge/Edge cho các trang/cổng</a:t>
            </a:r>
            <a:r>
              <a:rPr lang="en-US" sz="3520" spc="-98">
                <a:solidFill>
                  <a:srgbClr val="FFFFFF"/>
                </a:solidFill>
                <a:latin typeface="Poppins" panose="00000500000000000000"/>
                <a:ea typeface="Poppins" panose="00000500000000000000"/>
                <a:cs typeface="Poppins" panose="00000500000000000000"/>
                <a:sym typeface="Poppins" panose="00000500000000000000"/>
              </a:rPr>
              <a:t> thông tin công.</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760095" lvl="1" indent="-379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Chất lượng dữ liệu &amp; hạn chế</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Tỷ lệ thiếu country ~15% và một phần thiếu tz có thể làm sai lệch tỉ lệ theo khu vực.</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a:p>
            <a:pPr marL="1519555" lvl="2" indent="-506730" algn="just">
              <a:lnSpc>
                <a:spcPts val="4680"/>
              </a:lnSpc>
              <a:buFont typeface="Arial" panose="020B0604020202020204"/>
              <a:buChar char="⚬"/>
            </a:pPr>
            <a:r>
              <a:rPr lang="en-US" sz="3520" spc="-98">
                <a:solidFill>
                  <a:srgbClr val="FFFFFF"/>
                </a:solidFill>
                <a:latin typeface="Poppins" panose="00000500000000000000"/>
                <a:ea typeface="Poppins" panose="00000500000000000000"/>
                <a:cs typeface="Poppins" panose="00000500000000000000"/>
                <a:sym typeface="Poppins" panose="00000500000000000000"/>
              </a:rPr>
              <a:t>Khi cần báo cáo chính xác hơn theo vùng/khu vực, nên ghi chú hạn chế này hoặc bổ sung nguồn đối chiếu.</a:t>
            </a:r>
            <a:endParaRPr lang="en-US" sz="3520" spc="-98">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0" name="TextBox 10"/>
          <p:cNvSpPr txBox="1"/>
          <p:nvPr/>
        </p:nvSpPr>
        <p:spPr>
          <a:xfrm>
            <a:off x="1726511" y="3229683"/>
            <a:ext cx="3934500" cy="508636"/>
          </a:xfrm>
          <a:prstGeom prst="rect">
            <a:avLst/>
          </a:prstGeom>
        </p:spPr>
        <p:txBody>
          <a:bodyPr lIns="0" tIns="0" rIns="0" bIns="0" rtlCol="0" anchor="t">
            <a:spAutoFit/>
          </a:bodyPr>
          <a:lstStyle/>
          <a:p>
            <a:pPr algn="just">
              <a:lnSpc>
                <a:spcPts val="3720"/>
              </a:lnSpc>
            </a:pPr>
            <a:r>
              <a:rPr lang="en-US" sz="4000">
                <a:solidFill>
                  <a:srgbClr val="00FFFF"/>
                </a:solidFill>
                <a:latin typeface="Zen Dots"/>
                <a:ea typeface="Zen Dots"/>
                <a:cs typeface="Zen Dots"/>
                <a:sym typeface="Zen Dots"/>
              </a:rPr>
              <a:t>NHẬN XÉT</a:t>
            </a:r>
            <a:endParaRPr lang="en-US" sz="4000">
              <a:solidFill>
                <a:srgbClr val="00FFFF"/>
              </a:solidFill>
              <a:latin typeface="Zen Dots"/>
              <a:ea typeface="Zen Dots"/>
              <a:cs typeface="Zen Dots"/>
              <a:sym typeface="Zen Dots"/>
            </a:endParaRPr>
          </a:p>
        </p:txBody>
      </p:sp>
      <p:sp>
        <p:nvSpPr>
          <p:cNvPr id="11" name="TextBox 11"/>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15</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683" y="404679"/>
            <a:ext cx="16155029" cy="1571244"/>
            <a:chOff x="0" y="0"/>
            <a:chExt cx="4254822" cy="413826"/>
          </a:xfrm>
        </p:grpSpPr>
        <p:sp>
          <p:nvSpPr>
            <p:cNvPr id="3" name="Freeform 3"/>
            <p:cNvSpPr/>
            <p:nvPr/>
          </p:nvSpPr>
          <p:spPr>
            <a:xfrm>
              <a:off x="0" y="0"/>
              <a:ext cx="4254822" cy="413826"/>
            </a:xfrm>
            <a:custGeom>
              <a:avLst/>
              <a:gdLst/>
              <a:ahLst/>
              <a:cxnLst/>
              <a:rect l="l" t="t" r="r" b="b"/>
              <a:pathLst>
                <a:path w="4254822" h="413826">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id="4" name="TextBox 4"/>
            <p:cNvSpPr txBox="1"/>
            <p:nvPr/>
          </p:nvSpPr>
          <p:spPr>
            <a:xfrm>
              <a:off x="0" y="-180975"/>
              <a:ext cx="4254822" cy="594801"/>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3.2. Dataset 2 – MovieLens 1M Dataset</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149749" y="2740944"/>
            <a:ext cx="4001809" cy="4001809"/>
          </a:xfrm>
          <a:custGeom>
            <a:avLst/>
            <a:gdLst/>
            <a:ahLst/>
            <a:cxnLst/>
            <a:rect l="l" t="t" r="r" b="b"/>
            <a:pathLst>
              <a:path w="4001809" h="4001809">
                <a:moveTo>
                  <a:pt x="0" y="0"/>
                </a:moveTo>
                <a:lnTo>
                  <a:pt x="4001809" y="0"/>
                </a:lnTo>
                <a:lnTo>
                  <a:pt x="4001809" y="4001809"/>
                </a:lnTo>
                <a:lnTo>
                  <a:pt x="0" y="40018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1028700" y="2681380"/>
            <a:ext cx="8188898" cy="638175"/>
          </a:xfrm>
          <a:prstGeom prst="rect">
            <a:avLst/>
          </a:prstGeom>
        </p:spPr>
        <p:txBody>
          <a:bodyPr lIns="0" tIns="0" rIns="0" bIns="0" rtlCol="0" anchor="t">
            <a:spAutoFit/>
          </a:bodyPr>
          <a:lstStyle/>
          <a:p>
            <a:pPr algn="just">
              <a:lnSpc>
                <a:spcPts val="4650"/>
              </a:lnSpc>
            </a:pPr>
            <a:r>
              <a:rPr lang="en-US" sz="5000">
                <a:solidFill>
                  <a:srgbClr val="00FFFF"/>
                </a:solidFill>
                <a:latin typeface="Zen Dots"/>
                <a:ea typeface="Zen Dots"/>
                <a:cs typeface="Zen Dots"/>
                <a:sym typeface="Zen Dots"/>
              </a:rPr>
              <a:t>3.2.1 MỤC TIÊU</a:t>
            </a:r>
            <a:endParaRPr lang="en-US" sz="5000">
              <a:solidFill>
                <a:srgbClr val="00FFFF"/>
              </a:solidFill>
              <a:latin typeface="Zen Dots"/>
              <a:ea typeface="Zen Dots"/>
              <a:cs typeface="Zen Dots"/>
              <a:sym typeface="Zen Dots"/>
            </a:endParaRPr>
          </a:p>
        </p:txBody>
      </p:sp>
      <p:sp>
        <p:nvSpPr>
          <p:cNvPr id="7" name="AutoShape 7"/>
          <p:cNvSpPr/>
          <p:nvPr/>
        </p:nvSpPr>
        <p:spPr>
          <a:xfrm>
            <a:off x="1028683" y="9272587"/>
            <a:ext cx="16230600" cy="19050"/>
          </a:xfrm>
          <a:prstGeom prst="line">
            <a:avLst/>
          </a:prstGeom>
          <a:ln w="19050" cap="flat">
            <a:solidFill>
              <a:srgbClr val="FFFFFF"/>
            </a:solidFill>
            <a:prstDash val="solid"/>
            <a:headEnd type="none" w="sm" len="sm"/>
            <a:tailEnd type="none" w="sm" len="sm"/>
          </a:ln>
        </p:spPr>
      </p:sp>
      <p:sp>
        <p:nvSpPr>
          <p:cNvPr id="8" name="Freeform 8"/>
          <p:cNvSpPr/>
          <p:nvPr/>
        </p:nvSpPr>
        <p:spPr>
          <a:xfrm rot="-1886788">
            <a:off x="16349986" y="3775189"/>
            <a:ext cx="4464076" cy="4464076"/>
          </a:xfrm>
          <a:custGeom>
            <a:avLst/>
            <a:gdLst/>
            <a:ahLst/>
            <a:cxnLst/>
            <a:rect l="l" t="t" r="r" b="b"/>
            <a:pathLst>
              <a:path w="4464076" h="4464076">
                <a:moveTo>
                  <a:pt x="0" y="0"/>
                </a:moveTo>
                <a:lnTo>
                  <a:pt x="4464076" y="0"/>
                </a:lnTo>
                <a:lnTo>
                  <a:pt x="4464076" y="4464076"/>
                </a:lnTo>
                <a:lnTo>
                  <a:pt x="0" y="44640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TextBox 9"/>
          <p:cNvSpPr txBox="1"/>
          <p:nvPr/>
        </p:nvSpPr>
        <p:spPr>
          <a:xfrm>
            <a:off x="1028700" y="3760692"/>
            <a:ext cx="14903372" cy="5064570"/>
          </a:xfrm>
          <a:prstGeom prst="rect">
            <a:avLst/>
          </a:prstGeom>
        </p:spPr>
        <p:txBody>
          <a:bodyPr lIns="0" tIns="0" rIns="0" bIns="0" rtlCol="0" anchor="t">
            <a:spAutoFit/>
          </a:bodyPr>
          <a:lstStyle/>
          <a:p>
            <a:pPr algn="just">
              <a:lnSpc>
                <a:spcPts val="5320"/>
              </a:lnSpc>
            </a:pPr>
            <a:r>
              <a:rPr lang="en-US" sz="4000" spc="-111">
                <a:solidFill>
                  <a:srgbClr val="FFFFFF"/>
                </a:solidFill>
                <a:latin typeface="Poppins" panose="00000500000000000000"/>
                <a:ea typeface="Poppins" panose="00000500000000000000"/>
                <a:cs typeface="Poppins" panose="00000500000000000000"/>
                <a:sym typeface="Poppins" panose="00000500000000000000"/>
              </a:rPr>
              <a:t>Phân tích bộ dữ liệu MovieLens 1M nhằm: </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863600" lvl="1" indent="-431800"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Nắm tổng quan: quy mô người dùng, phim, lượt đánh</a:t>
            </a:r>
            <a:r>
              <a:rPr lang="en-US" sz="4000" spc="-111">
                <a:solidFill>
                  <a:srgbClr val="FFFFFF"/>
                </a:solidFill>
                <a:latin typeface="Poppins" panose="00000500000000000000"/>
                <a:ea typeface="Poppins" panose="00000500000000000000"/>
                <a:cs typeface="Poppins" panose="00000500000000000000"/>
                <a:sym typeface="Poppins" panose="00000500000000000000"/>
              </a:rPr>
              <a:t> giá; độ thưa (sparsity) của ma trận user–movie.</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863600" lvl="1" indent="-431800"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Khám phá phân phối điểm đánh giá, thể loại (genre), phim được đánh giá nhiều nhất, và xu hướng theo năm phát hành.</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863600" lvl="1" indent="-431800"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Rút ra nhận xét phục vụ các tác vụ gợi ý/phân tích hành vi.</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algn="just">
              <a:lnSpc>
                <a:spcPts val="2795"/>
              </a:lnSpc>
            </a:pPr>
          </a:p>
        </p:txBody>
      </p:sp>
      <p:sp>
        <p:nvSpPr>
          <p:cNvPr id="10" name="TextBox 10"/>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16</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683" y="404679"/>
            <a:ext cx="16155029" cy="1571244"/>
            <a:chOff x="0" y="0"/>
            <a:chExt cx="4254822" cy="413826"/>
          </a:xfrm>
        </p:grpSpPr>
        <p:sp>
          <p:nvSpPr>
            <p:cNvPr id="3" name="Freeform 3"/>
            <p:cNvSpPr/>
            <p:nvPr/>
          </p:nvSpPr>
          <p:spPr>
            <a:xfrm>
              <a:off x="0" y="0"/>
              <a:ext cx="4254822" cy="413826"/>
            </a:xfrm>
            <a:custGeom>
              <a:avLst/>
              <a:gdLst/>
              <a:ahLst/>
              <a:cxnLst/>
              <a:rect l="l" t="t" r="r" b="b"/>
              <a:pathLst>
                <a:path w="4254822" h="413826">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id="4" name="TextBox 4"/>
            <p:cNvSpPr txBox="1"/>
            <p:nvPr/>
          </p:nvSpPr>
          <p:spPr>
            <a:xfrm>
              <a:off x="0" y="-180975"/>
              <a:ext cx="4254822" cy="594801"/>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3.2. Dataset 2 – MovieLens 1M Dataset</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149749" y="2740944"/>
            <a:ext cx="4001809" cy="4001809"/>
          </a:xfrm>
          <a:custGeom>
            <a:avLst/>
            <a:gdLst/>
            <a:ahLst/>
            <a:cxnLst/>
            <a:rect l="l" t="t" r="r" b="b"/>
            <a:pathLst>
              <a:path w="4001809" h="4001809">
                <a:moveTo>
                  <a:pt x="0" y="0"/>
                </a:moveTo>
                <a:lnTo>
                  <a:pt x="4001809" y="0"/>
                </a:lnTo>
                <a:lnTo>
                  <a:pt x="4001809" y="4001809"/>
                </a:lnTo>
                <a:lnTo>
                  <a:pt x="0" y="40018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1028700" y="2681380"/>
            <a:ext cx="11092693" cy="638175"/>
          </a:xfrm>
          <a:prstGeom prst="rect">
            <a:avLst/>
          </a:prstGeom>
        </p:spPr>
        <p:txBody>
          <a:bodyPr lIns="0" tIns="0" rIns="0" bIns="0" rtlCol="0" anchor="t">
            <a:spAutoFit/>
          </a:bodyPr>
          <a:lstStyle/>
          <a:p>
            <a:pPr algn="just">
              <a:lnSpc>
                <a:spcPts val="4650"/>
              </a:lnSpc>
            </a:pPr>
            <a:r>
              <a:rPr lang="en-US" sz="5000">
                <a:solidFill>
                  <a:srgbClr val="00FFFF"/>
                </a:solidFill>
                <a:latin typeface="Zen Dots"/>
                <a:ea typeface="Zen Dots"/>
                <a:cs typeface="Zen Dots"/>
                <a:sym typeface="Zen Dots"/>
              </a:rPr>
              <a:t>3.2.2 PHÂN TÍCH</a:t>
            </a:r>
            <a:endParaRPr lang="en-US" sz="5000">
              <a:solidFill>
                <a:srgbClr val="00FFFF"/>
              </a:solidFill>
              <a:latin typeface="Zen Dots"/>
              <a:ea typeface="Zen Dots"/>
              <a:cs typeface="Zen Dots"/>
              <a:sym typeface="Zen Dots"/>
            </a:endParaRPr>
          </a:p>
        </p:txBody>
      </p:sp>
      <p:sp>
        <p:nvSpPr>
          <p:cNvPr id="7" name="AutoShape 7"/>
          <p:cNvSpPr/>
          <p:nvPr/>
        </p:nvSpPr>
        <p:spPr>
          <a:xfrm>
            <a:off x="1028683" y="9272587"/>
            <a:ext cx="16230600" cy="19050"/>
          </a:xfrm>
          <a:prstGeom prst="line">
            <a:avLst/>
          </a:prstGeom>
          <a:ln w="19050" cap="flat">
            <a:solidFill>
              <a:srgbClr val="FFFFFF"/>
            </a:solidFill>
            <a:prstDash val="solid"/>
            <a:headEnd type="none" w="sm" len="sm"/>
            <a:tailEnd type="none" w="sm" len="sm"/>
          </a:ln>
        </p:spPr>
      </p:sp>
      <p:sp>
        <p:nvSpPr>
          <p:cNvPr id="8" name="Freeform 8"/>
          <p:cNvSpPr/>
          <p:nvPr/>
        </p:nvSpPr>
        <p:spPr>
          <a:xfrm rot="-1886788">
            <a:off x="16349986" y="3775189"/>
            <a:ext cx="4464076" cy="4464076"/>
          </a:xfrm>
          <a:custGeom>
            <a:avLst/>
            <a:gdLst/>
            <a:ahLst/>
            <a:cxnLst/>
            <a:rect l="l" t="t" r="r" b="b"/>
            <a:pathLst>
              <a:path w="4464076" h="4464076">
                <a:moveTo>
                  <a:pt x="0" y="0"/>
                </a:moveTo>
                <a:lnTo>
                  <a:pt x="4464076" y="0"/>
                </a:lnTo>
                <a:lnTo>
                  <a:pt x="4464076" y="4464076"/>
                </a:lnTo>
                <a:lnTo>
                  <a:pt x="0" y="44640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TextBox 9"/>
          <p:cNvSpPr txBox="1"/>
          <p:nvPr/>
        </p:nvSpPr>
        <p:spPr>
          <a:xfrm>
            <a:off x="668539" y="3560318"/>
            <a:ext cx="16312583" cy="5731320"/>
          </a:xfrm>
          <a:prstGeom prst="rect">
            <a:avLst/>
          </a:prstGeom>
        </p:spPr>
        <p:txBody>
          <a:bodyPr lIns="0" tIns="0" rIns="0" bIns="0" rtlCol="0" anchor="t">
            <a:spAutoFit/>
          </a:bodyPr>
          <a:lstStyle/>
          <a:p>
            <a:pPr marL="863600" lvl="1" indent="-431800"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Đọc</a:t>
            </a:r>
            <a:r>
              <a:rPr lang="en-US" sz="4000" spc="-111">
                <a:solidFill>
                  <a:srgbClr val="FFFFFF"/>
                </a:solidFill>
                <a:latin typeface="Poppins" panose="00000500000000000000"/>
                <a:ea typeface="Poppins" panose="00000500000000000000"/>
                <a:cs typeface="Poppins" panose="00000500000000000000"/>
                <a:sym typeface="Poppins" panose="00000500000000000000"/>
              </a:rPr>
              <a:t> dữ liệu: Định dạng :: trong</a:t>
            </a:r>
            <a:r>
              <a:rPr lang="en-US" sz="4000" spc="-111">
                <a:solidFill>
                  <a:srgbClr val="FFFFFF"/>
                </a:solidFill>
                <a:latin typeface="Poppins" panose="00000500000000000000"/>
                <a:ea typeface="Poppins" panose="00000500000000000000"/>
                <a:cs typeface="Poppins" panose="00000500000000000000"/>
                <a:sym typeface="Poppins" panose="00000500000000000000"/>
              </a:rPr>
              <a:t> .dat; xử lý mã hóa latin-1 để tránh lỗi ký tự</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863600" lvl="1" indent="-431800"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Tiền xử lý:</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Trích năm phát hành từ tiêu đề phim (ví dụ: (1995) trong Title).</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Tách cột Genres thành danh sách &amp; “nổ” (explode) để tính theo từng thể loại.</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Gộp bảng ratings–movies–users để có khung dữ liệu đầy đủ.</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algn="just">
              <a:lnSpc>
                <a:spcPts val="2795"/>
              </a:lnSpc>
            </a:pPr>
          </a:p>
        </p:txBody>
      </p:sp>
      <p:sp>
        <p:nvSpPr>
          <p:cNvPr id="10" name="TextBox 10"/>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17</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683" y="404679"/>
            <a:ext cx="16155029" cy="1571244"/>
            <a:chOff x="0" y="0"/>
            <a:chExt cx="4254822" cy="413826"/>
          </a:xfrm>
        </p:grpSpPr>
        <p:sp>
          <p:nvSpPr>
            <p:cNvPr id="3" name="Freeform 3"/>
            <p:cNvSpPr/>
            <p:nvPr/>
          </p:nvSpPr>
          <p:spPr>
            <a:xfrm>
              <a:off x="0" y="0"/>
              <a:ext cx="4254822" cy="413826"/>
            </a:xfrm>
            <a:custGeom>
              <a:avLst/>
              <a:gdLst/>
              <a:ahLst/>
              <a:cxnLst/>
              <a:rect l="l" t="t" r="r" b="b"/>
              <a:pathLst>
                <a:path w="4254822" h="413826">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id="4" name="TextBox 4"/>
            <p:cNvSpPr txBox="1"/>
            <p:nvPr/>
          </p:nvSpPr>
          <p:spPr>
            <a:xfrm>
              <a:off x="0" y="-180975"/>
              <a:ext cx="4254822" cy="594801"/>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3.2. Dataset 2 – MovieLens 1M Dataset</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149749" y="2740944"/>
            <a:ext cx="4001809" cy="4001809"/>
          </a:xfrm>
          <a:custGeom>
            <a:avLst/>
            <a:gdLst/>
            <a:ahLst/>
            <a:cxnLst/>
            <a:rect l="l" t="t" r="r" b="b"/>
            <a:pathLst>
              <a:path w="4001809" h="4001809">
                <a:moveTo>
                  <a:pt x="0" y="0"/>
                </a:moveTo>
                <a:lnTo>
                  <a:pt x="4001809" y="0"/>
                </a:lnTo>
                <a:lnTo>
                  <a:pt x="4001809" y="4001809"/>
                </a:lnTo>
                <a:lnTo>
                  <a:pt x="0" y="40018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1028700" y="2681380"/>
            <a:ext cx="11092693" cy="638175"/>
          </a:xfrm>
          <a:prstGeom prst="rect">
            <a:avLst/>
          </a:prstGeom>
        </p:spPr>
        <p:txBody>
          <a:bodyPr lIns="0" tIns="0" rIns="0" bIns="0" rtlCol="0" anchor="t">
            <a:spAutoFit/>
          </a:bodyPr>
          <a:lstStyle/>
          <a:p>
            <a:pPr algn="just">
              <a:lnSpc>
                <a:spcPts val="4650"/>
              </a:lnSpc>
            </a:pPr>
            <a:r>
              <a:rPr lang="en-US" sz="5000">
                <a:solidFill>
                  <a:srgbClr val="00FFFF"/>
                </a:solidFill>
                <a:latin typeface="Zen Dots"/>
                <a:ea typeface="Zen Dots"/>
                <a:cs typeface="Zen Dots"/>
                <a:sym typeface="Zen Dots"/>
              </a:rPr>
              <a:t>3.2.2 PHÂN TÍCH</a:t>
            </a:r>
            <a:endParaRPr lang="en-US" sz="5000">
              <a:solidFill>
                <a:srgbClr val="00FFFF"/>
              </a:solidFill>
              <a:latin typeface="Zen Dots"/>
              <a:ea typeface="Zen Dots"/>
              <a:cs typeface="Zen Dots"/>
              <a:sym typeface="Zen Dots"/>
            </a:endParaRPr>
          </a:p>
        </p:txBody>
      </p:sp>
      <p:sp>
        <p:nvSpPr>
          <p:cNvPr id="7" name="AutoShape 7"/>
          <p:cNvSpPr/>
          <p:nvPr/>
        </p:nvSpPr>
        <p:spPr>
          <a:xfrm>
            <a:off x="1028683" y="9272587"/>
            <a:ext cx="16230600" cy="19050"/>
          </a:xfrm>
          <a:prstGeom prst="line">
            <a:avLst/>
          </a:prstGeom>
          <a:ln w="19050" cap="flat">
            <a:solidFill>
              <a:srgbClr val="FFFFFF"/>
            </a:solidFill>
            <a:prstDash val="solid"/>
            <a:headEnd type="none" w="sm" len="sm"/>
            <a:tailEnd type="none" w="sm" len="sm"/>
          </a:ln>
        </p:spPr>
      </p:sp>
      <p:sp>
        <p:nvSpPr>
          <p:cNvPr id="8" name="Freeform 8"/>
          <p:cNvSpPr/>
          <p:nvPr/>
        </p:nvSpPr>
        <p:spPr>
          <a:xfrm rot="-1886788">
            <a:off x="16349986" y="3775189"/>
            <a:ext cx="4464076" cy="4464076"/>
          </a:xfrm>
          <a:custGeom>
            <a:avLst/>
            <a:gdLst/>
            <a:ahLst/>
            <a:cxnLst/>
            <a:rect l="l" t="t" r="r" b="b"/>
            <a:pathLst>
              <a:path w="4464076" h="4464076">
                <a:moveTo>
                  <a:pt x="0" y="0"/>
                </a:moveTo>
                <a:lnTo>
                  <a:pt x="4464076" y="0"/>
                </a:lnTo>
                <a:lnTo>
                  <a:pt x="4464076" y="4464076"/>
                </a:lnTo>
                <a:lnTo>
                  <a:pt x="0" y="44640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TextBox 9"/>
          <p:cNvSpPr txBox="1"/>
          <p:nvPr/>
        </p:nvSpPr>
        <p:spPr>
          <a:xfrm>
            <a:off x="646029" y="3711399"/>
            <a:ext cx="16312583" cy="5064570"/>
          </a:xfrm>
          <a:prstGeom prst="rect">
            <a:avLst/>
          </a:prstGeom>
        </p:spPr>
        <p:txBody>
          <a:bodyPr lIns="0" tIns="0" rIns="0" bIns="0" rtlCol="0" anchor="t">
            <a:spAutoFit/>
          </a:bodyPr>
          <a:lstStyle/>
          <a:p>
            <a:pPr marL="863600" lvl="1" indent="-431800"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T</a:t>
            </a:r>
            <a:r>
              <a:rPr lang="en-US" sz="4000" spc="-111">
                <a:solidFill>
                  <a:srgbClr val="FFFFFF"/>
                </a:solidFill>
                <a:latin typeface="Poppins" panose="00000500000000000000"/>
                <a:ea typeface="Poppins" panose="00000500000000000000"/>
                <a:cs typeface="Poppins" panose="00000500000000000000"/>
                <a:sym typeface="Poppins" panose="00000500000000000000"/>
              </a:rPr>
              <a:t>hống kê</a:t>
            </a:r>
            <a:r>
              <a:rPr lang="en-US" sz="4000" spc="-111">
                <a:solidFill>
                  <a:srgbClr val="FFFFFF"/>
                </a:solidFill>
                <a:latin typeface="Poppins" panose="00000500000000000000"/>
                <a:ea typeface="Poppins" panose="00000500000000000000"/>
                <a:cs typeface="Poppins" panose="00000500000000000000"/>
                <a:sym typeface="Poppins" panose="00000500000000000000"/>
              </a:rPr>
              <a:t> chính:</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Phân phối điểm đánh giá (1–5); tính điểm trung bình toàn bộ.</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Top thể loại theo số lượt đánh giá và điểm trung bình.</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Top phim theo số lượt đánh giá (kèm điểm trung bình).</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Số lượt đánh giá theo năm phát hành để thấy xu hướng theo thời gian.</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Tính sparsity = 1 – (#ratings / (#users × #movies)).</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algn="just">
              <a:lnSpc>
                <a:spcPts val="2795"/>
              </a:lnSpc>
            </a:pPr>
          </a:p>
        </p:txBody>
      </p:sp>
      <p:sp>
        <p:nvSpPr>
          <p:cNvPr id="10" name="TextBox 10"/>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18</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683" y="404679"/>
            <a:ext cx="16155029" cy="1571244"/>
            <a:chOff x="0" y="0"/>
            <a:chExt cx="4254822" cy="413826"/>
          </a:xfrm>
        </p:grpSpPr>
        <p:sp>
          <p:nvSpPr>
            <p:cNvPr id="3" name="Freeform 3"/>
            <p:cNvSpPr/>
            <p:nvPr/>
          </p:nvSpPr>
          <p:spPr>
            <a:xfrm>
              <a:off x="0" y="0"/>
              <a:ext cx="4254822" cy="413826"/>
            </a:xfrm>
            <a:custGeom>
              <a:avLst/>
              <a:gdLst/>
              <a:ahLst/>
              <a:cxnLst/>
              <a:rect l="l" t="t" r="r" b="b"/>
              <a:pathLst>
                <a:path w="4254822" h="413826">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id="4" name="TextBox 4"/>
            <p:cNvSpPr txBox="1"/>
            <p:nvPr/>
          </p:nvSpPr>
          <p:spPr>
            <a:xfrm>
              <a:off x="0" y="-180975"/>
              <a:ext cx="4254822" cy="594801"/>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3.2. Dataset 2 – MovieLens 1M Dataset</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149749" y="2740944"/>
            <a:ext cx="4001809" cy="4001809"/>
          </a:xfrm>
          <a:custGeom>
            <a:avLst/>
            <a:gdLst/>
            <a:ahLst/>
            <a:cxnLst/>
            <a:rect l="l" t="t" r="r" b="b"/>
            <a:pathLst>
              <a:path w="4001809" h="4001809">
                <a:moveTo>
                  <a:pt x="0" y="0"/>
                </a:moveTo>
                <a:lnTo>
                  <a:pt x="4001809" y="0"/>
                </a:lnTo>
                <a:lnTo>
                  <a:pt x="4001809" y="4001809"/>
                </a:lnTo>
                <a:lnTo>
                  <a:pt x="0" y="40018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1028700" y="2681380"/>
            <a:ext cx="11092693" cy="638175"/>
          </a:xfrm>
          <a:prstGeom prst="rect">
            <a:avLst/>
          </a:prstGeom>
        </p:spPr>
        <p:txBody>
          <a:bodyPr lIns="0" tIns="0" rIns="0" bIns="0" rtlCol="0" anchor="t">
            <a:spAutoFit/>
          </a:bodyPr>
          <a:lstStyle/>
          <a:p>
            <a:pPr algn="just">
              <a:lnSpc>
                <a:spcPts val="4650"/>
              </a:lnSpc>
            </a:pPr>
            <a:r>
              <a:rPr lang="en-US" sz="5000">
                <a:solidFill>
                  <a:srgbClr val="00FFFF"/>
                </a:solidFill>
                <a:latin typeface="Zen Dots"/>
                <a:ea typeface="Zen Dots"/>
                <a:cs typeface="Zen Dots"/>
                <a:sym typeface="Zen Dots"/>
              </a:rPr>
              <a:t>3.2.2 PHÂN TÍCH</a:t>
            </a:r>
            <a:endParaRPr lang="en-US" sz="5000">
              <a:solidFill>
                <a:srgbClr val="00FFFF"/>
              </a:solidFill>
              <a:latin typeface="Zen Dots"/>
              <a:ea typeface="Zen Dots"/>
              <a:cs typeface="Zen Dots"/>
              <a:sym typeface="Zen Dots"/>
            </a:endParaRPr>
          </a:p>
        </p:txBody>
      </p:sp>
      <p:sp>
        <p:nvSpPr>
          <p:cNvPr id="7" name="AutoShape 7"/>
          <p:cNvSpPr/>
          <p:nvPr/>
        </p:nvSpPr>
        <p:spPr>
          <a:xfrm>
            <a:off x="1028683" y="9272587"/>
            <a:ext cx="16230600" cy="19050"/>
          </a:xfrm>
          <a:prstGeom prst="line">
            <a:avLst/>
          </a:prstGeom>
          <a:ln w="19050" cap="flat">
            <a:solidFill>
              <a:srgbClr val="FFFFFF"/>
            </a:solidFill>
            <a:prstDash val="solid"/>
            <a:headEnd type="none" w="sm" len="sm"/>
            <a:tailEnd type="none" w="sm" len="sm"/>
          </a:ln>
        </p:spPr>
      </p:sp>
      <p:sp>
        <p:nvSpPr>
          <p:cNvPr id="8" name="Freeform 8"/>
          <p:cNvSpPr/>
          <p:nvPr/>
        </p:nvSpPr>
        <p:spPr>
          <a:xfrm rot="-1886788">
            <a:off x="16349986" y="3775189"/>
            <a:ext cx="4464076" cy="4464076"/>
          </a:xfrm>
          <a:custGeom>
            <a:avLst/>
            <a:gdLst/>
            <a:ahLst/>
            <a:cxnLst/>
            <a:rect l="l" t="t" r="r" b="b"/>
            <a:pathLst>
              <a:path w="4464076" h="4464076">
                <a:moveTo>
                  <a:pt x="0" y="0"/>
                </a:moveTo>
                <a:lnTo>
                  <a:pt x="4464076" y="0"/>
                </a:lnTo>
                <a:lnTo>
                  <a:pt x="4464076" y="4464076"/>
                </a:lnTo>
                <a:lnTo>
                  <a:pt x="0" y="44640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TextBox 9"/>
          <p:cNvSpPr txBox="1"/>
          <p:nvPr/>
        </p:nvSpPr>
        <p:spPr>
          <a:xfrm>
            <a:off x="646029" y="3711399"/>
            <a:ext cx="16312583" cy="5064570"/>
          </a:xfrm>
          <a:prstGeom prst="rect">
            <a:avLst/>
          </a:prstGeom>
        </p:spPr>
        <p:txBody>
          <a:bodyPr lIns="0" tIns="0" rIns="0" bIns="0" rtlCol="0" anchor="t">
            <a:spAutoFit/>
          </a:bodyPr>
          <a:lstStyle/>
          <a:p>
            <a:pPr marL="863600" lvl="1" indent="-431800"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T</a:t>
            </a:r>
            <a:r>
              <a:rPr lang="en-US" sz="4000" spc="-111">
                <a:solidFill>
                  <a:srgbClr val="FFFFFF"/>
                </a:solidFill>
                <a:latin typeface="Poppins" panose="00000500000000000000"/>
                <a:ea typeface="Poppins" panose="00000500000000000000"/>
                <a:cs typeface="Poppins" panose="00000500000000000000"/>
                <a:sym typeface="Poppins" panose="00000500000000000000"/>
              </a:rPr>
              <a:t>hống kê</a:t>
            </a:r>
            <a:r>
              <a:rPr lang="en-US" sz="4000" spc="-111">
                <a:solidFill>
                  <a:srgbClr val="FFFFFF"/>
                </a:solidFill>
                <a:latin typeface="Poppins" panose="00000500000000000000"/>
                <a:ea typeface="Poppins" panose="00000500000000000000"/>
                <a:cs typeface="Poppins" panose="00000500000000000000"/>
                <a:sym typeface="Poppins" panose="00000500000000000000"/>
              </a:rPr>
              <a:t> chính:</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Phân phối điểm đánh giá (1–5); tính điểm trung bình toàn bộ.</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Top thể loại theo số lượt đánh giá và điểm trung bình.</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Top phim theo số lượt đánh giá (kèm điểm trung bình).</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Số lượt đánh giá theo năm phát hành để thấy xu hướng theo thời gian.</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Tính sparsity = 1 – (#ratings / (#users × #movies)).</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algn="just">
              <a:lnSpc>
                <a:spcPts val="2795"/>
              </a:lnSpc>
            </a:pPr>
          </a:p>
        </p:txBody>
      </p:sp>
      <p:sp>
        <p:nvSpPr>
          <p:cNvPr id="10" name="TextBox 10"/>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19</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683" y="404679"/>
            <a:ext cx="16155029" cy="1571244"/>
            <a:chOff x="0" y="0"/>
            <a:chExt cx="4254822" cy="413826"/>
          </a:xfrm>
        </p:grpSpPr>
        <p:sp>
          <p:nvSpPr>
            <p:cNvPr id="3" name="Freeform 3"/>
            <p:cNvSpPr/>
            <p:nvPr/>
          </p:nvSpPr>
          <p:spPr>
            <a:xfrm>
              <a:off x="0" y="0"/>
              <a:ext cx="4254822" cy="413826"/>
            </a:xfrm>
            <a:custGeom>
              <a:avLst/>
              <a:gdLst/>
              <a:ahLst/>
              <a:cxnLst/>
              <a:rect l="l" t="t" r="r" b="b"/>
              <a:pathLst>
                <a:path w="4254822" h="413826">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id="4" name="TextBox 4"/>
            <p:cNvSpPr txBox="1"/>
            <p:nvPr/>
          </p:nvSpPr>
          <p:spPr>
            <a:xfrm>
              <a:off x="0" y="-180975"/>
              <a:ext cx="4254822" cy="594801"/>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3.1. Dataset 1 – Bitly Data from 1.USA.gov</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149749" y="2740944"/>
            <a:ext cx="4001809" cy="4001809"/>
          </a:xfrm>
          <a:custGeom>
            <a:avLst/>
            <a:gdLst/>
            <a:ahLst/>
            <a:cxnLst/>
            <a:rect l="l" t="t" r="r" b="b"/>
            <a:pathLst>
              <a:path w="4001809" h="4001809">
                <a:moveTo>
                  <a:pt x="0" y="0"/>
                </a:moveTo>
                <a:lnTo>
                  <a:pt x="4001809" y="0"/>
                </a:lnTo>
                <a:lnTo>
                  <a:pt x="4001809" y="4001809"/>
                </a:lnTo>
                <a:lnTo>
                  <a:pt x="0" y="40018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1028700" y="2681380"/>
            <a:ext cx="11137713" cy="638175"/>
          </a:xfrm>
          <a:prstGeom prst="rect">
            <a:avLst/>
          </a:prstGeom>
        </p:spPr>
        <p:txBody>
          <a:bodyPr lIns="0" tIns="0" rIns="0" bIns="0" rtlCol="0" anchor="t">
            <a:spAutoFit/>
          </a:bodyPr>
          <a:lstStyle/>
          <a:p>
            <a:pPr algn="just">
              <a:lnSpc>
                <a:spcPts val="4650"/>
              </a:lnSpc>
            </a:pPr>
            <a:r>
              <a:rPr lang="en-US" sz="5000">
                <a:solidFill>
                  <a:srgbClr val="00FFFF"/>
                </a:solidFill>
                <a:latin typeface="Zen Dots"/>
                <a:ea typeface="Zen Dots"/>
                <a:cs typeface="Zen Dots"/>
                <a:sym typeface="Zen Dots"/>
              </a:rPr>
              <a:t>3.1.2 PHÂN TÍCH</a:t>
            </a:r>
            <a:endParaRPr lang="en-US" sz="5000">
              <a:solidFill>
                <a:srgbClr val="00FFFF"/>
              </a:solidFill>
              <a:latin typeface="Zen Dots"/>
              <a:ea typeface="Zen Dots"/>
              <a:cs typeface="Zen Dots"/>
              <a:sym typeface="Zen Dots"/>
            </a:endParaRPr>
          </a:p>
        </p:txBody>
      </p:sp>
      <p:sp>
        <p:nvSpPr>
          <p:cNvPr id="7" name="AutoShape 7"/>
          <p:cNvSpPr/>
          <p:nvPr/>
        </p:nvSpPr>
        <p:spPr>
          <a:xfrm>
            <a:off x="1028683" y="9272587"/>
            <a:ext cx="16230600" cy="19050"/>
          </a:xfrm>
          <a:prstGeom prst="line">
            <a:avLst/>
          </a:prstGeom>
          <a:ln w="19050" cap="flat">
            <a:solidFill>
              <a:srgbClr val="FFFFFF"/>
            </a:solidFill>
            <a:prstDash val="solid"/>
            <a:headEnd type="none" w="sm" len="sm"/>
            <a:tailEnd type="none" w="sm" len="sm"/>
          </a:ln>
        </p:spPr>
      </p:sp>
      <p:sp>
        <p:nvSpPr>
          <p:cNvPr id="8" name="Freeform 8"/>
          <p:cNvSpPr/>
          <p:nvPr/>
        </p:nvSpPr>
        <p:spPr>
          <a:xfrm rot="-1886788">
            <a:off x="16349986" y="3775189"/>
            <a:ext cx="4464076" cy="4464076"/>
          </a:xfrm>
          <a:custGeom>
            <a:avLst/>
            <a:gdLst/>
            <a:ahLst/>
            <a:cxnLst/>
            <a:rect l="l" t="t" r="r" b="b"/>
            <a:pathLst>
              <a:path w="4464076" h="4464076">
                <a:moveTo>
                  <a:pt x="0" y="0"/>
                </a:moveTo>
                <a:lnTo>
                  <a:pt x="4464076" y="0"/>
                </a:lnTo>
                <a:lnTo>
                  <a:pt x="4464076" y="4464076"/>
                </a:lnTo>
                <a:lnTo>
                  <a:pt x="0" y="44640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TextBox 9"/>
          <p:cNvSpPr txBox="1"/>
          <p:nvPr/>
        </p:nvSpPr>
        <p:spPr>
          <a:xfrm>
            <a:off x="1038225" y="3760692"/>
            <a:ext cx="16145487" cy="4696460"/>
          </a:xfrm>
          <a:prstGeom prst="rect">
            <a:avLst/>
          </a:prstGeom>
        </p:spPr>
        <p:txBody>
          <a:bodyPr lIns="0" tIns="0" rIns="0" bIns="0" rtlCol="0" anchor="t">
            <a:spAutoFit/>
          </a:bodyPr>
          <a:lstStyle/>
          <a:p>
            <a:pPr marL="863600" lvl="1" indent="-431800"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Đọc dữ liệu JSON</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Parse từng dòng JSON; bỏ qua dòng “heartbeat”/hỏng.</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Tổng số bản ghi hợp lệ: 3,440.</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863600" lvl="1" indent="-431800"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Tách thông tin như múi giờ (tz), quốc gia, trình duyệt.</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Trích: tz, c (country), a (user_agent), t (timestamp), u (URL), r (referrer)…</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Chuẩn hóa chuỗi, xử lý rỗng/thiếu.</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0" name="TextBox 10"/>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2</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683" y="404679"/>
            <a:ext cx="16155029" cy="1571244"/>
            <a:chOff x="0" y="0"/>
            <a:chExt cx="4254822" cy="413826"/>
          </a:xfrm>
        </p:grpSpPr>
        <p:sp>
          <p:nvSpPr>
            <p:cNvPr id="3" name="Freeform 3"/>
            <p:cNvSpPr/>
            <p:nvPr/>
          </p:nvSpPr>
          <p:spPr>
            <a:xfrm>
              <a:off x="0" y="0"/>
              <a:ext cx="4254822" cy="413826"/>
            </a:xfrm>
            <a:custGeom>
              <a:avLst/>
              <a:gdLst/>
              <a:ahLst/>
              <a:cxnLst/>
              <a:rect l="l" t="t" r="r" b="b"/>
              <a:pathLst>
                <a:path w="4254822" h="413826">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id="4" name="TextBox 4"/>
            <p:cNvSpPr txBox="1"/>
            <p:nvPr/>
          </p:nvSpPr>
          <p:spPr>
            <a:xfrm>
              <a:off x="0" y="-180975"/>
              <a:ext cx="4254822" cy="594801"/>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3.2. Dataset 2 – MovieLens 1M Dataset</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149749" y="2740944"/>
            <a:ext cx="4001809" cy="4001809"/>
          </a:xfrm>
          <a:custGeom>
            <a:avLst/>
            <a:gdLst/>
            <a:ahLst/>
            <a:cxnLst/>
            <a:rect l="l" t="t" r="r" b="b"/>
            <a:pathLst>
              <a:path w="4001809" h="4001809">
                <a:moveTo>
                  <a:pt x="0" y="0"/>
                </a:moveTo>
                <a:lnTo>
                  <a:pt x="4001809" y="0"/>
                </a:lnTo>
                <a:lnTo>
                  <a:pt x="4001809" y="4001809"/>
                </a:lnTo>
                <a:lnTo>
                  <a:pt x="0" y="40018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1028700" y="2681380"/>
            <a:ext cx="11385323" cy="638175"/>
          </a:xfrm>
          <a:prstGeom prst="rect">
            <a:avLst/>
          </a:prstGeom>
        </p:spPr>
        <p:txBody>
          <a:bodyPr lIns="0" tIns="0" rIns="0" bIns="0" rtlCol="0" anchor="t">
            <a:spAutoFit/>
          </a:bodyPr>
          <a:lstStyle/>
          <a:p>
            <a:pPr algn="just">
              <a:lnSpc>
                <a:spcPts val="4650"/>
              </a:lnSpc>
            </a:pPr>
            <a:r>
              <a:rPr lang="en-US" sz="5000">
                <a:solidFill>
                  <a:srgbClr val="00FFFF"/>
                </a:solidFill>
                <a:latin typeface="Zen Dots"/>
                <a:ea typeface="Zen Dots"/>
                <a:cs typeface="Zen Dots"/>
                <a:sym typeface="Zen Dots"/>
              </a:rPr>
              <a:t>3.2.3 KẾT QUẢ &amp; NHẬN XÉT</a:t>
            </a:r>
            <a:endParaRPr lang="en-US" sz="5000">
              <a:solidFill>
                <a:srgbClr val="00FFFF"/>
              </a:solidFill>
              <a:latin typeface="Zen Dots"/>
              <a:ea typeface="Zen Dots"/>
              <a:cs typeface="Zen Dots"/>
              <a:sym typeface="Zen Dots"/>
            </a:endParaRPr>
          </a:p>
        </p:txBody>
      </p:sp>
      <p:sp>
        <p:nvSpPr>
          <p:cNvPr id="7" name="AutoShape 7"/>
          <p:cNvSpPr/>
          <p:nvPr/>
        </p:nvSpPr>
        <p:spPr>
          <a:xfrm>
            <a:off x="1028683" y="9272587"/>
            <a:ext cx="16230600" cy="19050"/>
          </a:xfrm>
          <a:prstGeom prst="line">
            <a:avLst/>
          </a:prstGeom>
          <a:ln w="19050" cap="flat">
            <a:solidFill>
              <a:srgbClr val="FFFFFF"/>
            </a:solidFill>
            <a:prstDash val="solid"/>
            <a:headEnd type="none" w="sm" len="sm"/>
            <a:tailEnd type="none" w="sm" len="sm"/>
          </a:ln>
        </p:spPr>
      </p:sp>
      <p:sp>
        <p:nvSpPr>
          <p:cNvPr id="8" name="Freeform 8"/>
          <p:cNvSpPr/>
          <p:nvPr/>
        </p:nvSpPr>
        <p:spPr>
          <a:xfrm rot="-1886788">
            <a:off x="16349986" y="3775189"/>
            <a:ext cx="4464076" cy="4464076"/>
          </a:xfrm>
          <a:custGeom>
            <a:avLst/>
            <a:gdLst/>
            <a:ahLst/>
            <a:cxnLst/>
            <a:rect l="l" t="t" r="r" b="b"/>
            <a:pathLst>
              <a:path w="4464076" h="4464076">
                <a:moveTo>
                  <a:pt x="0" y="0"/>
                </a:moveTo>
                <a:lnTo>
                  <a:pt x="4464076" y="0"/>
                </a:lnTo>
                <a:lnTo>
                  <a:pt x="4464076" y="4464076"/>
                </a:lnTo>
                <a:lnTo>
                  <a:pt x="0" y="44640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TextBox 9"/>
          <p:cNvSpPr txBox="1"/>
          <p:nvPr/>
        </p:nvSpPr>
        <p:spPr>
          <a:xfrm>
            <a:off x="646029" y="3711399"/>
            <a:ext cx="16312583" cy="5064570"/>
          </a:xfrm>
          <a:prstGeom prst="rect">
            <a:avLst/>
          </a:prstGeom>
        </p:spPr>
        <p:txBody>
          <a:bodyPr lIns="0" tIns="0" rIns="0" bIns="0" rtlCol="0" anchor="t">
            <a:spAutoFit/>
          </a:bodyPr>
          <a:lstStyle/>
          <a:p>
            <a:pPr marL="863600" lvl="1" indent="-431800"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Tổng quan dữ liệu</a:t>
            </a:r>
            <a:r>
              <a:rPr lang="en-US" sz="4000" spc="-111">
                <a:solidFill>
                  <a:srgbClr val="FFFFFF"/>
                </a:solidFill>
                <a:latin typeface="Poppins" panose="00000500000000000000"/>
                <a:ea typeface="Poppins" panose="00000500000000000000"/>
                <a:cs typeface="Poppins" panose="00000500000000000000"/>
                <a:sym typeface="Poppins" panose="00000500000000000000"/>
              </a:rPr>
              <a:t>:</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Người dùng: 6,040</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Phim: 3,883</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Lượt đánh giá: 1,000,209</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Sparsity (độ thưa ma trận user–movie): 95.7353% → ma trận rất thưa (phù hợp bối cảnh recommenders thực tế).</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Điểm trung bình toàn bộ: ~3.58/5.</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algn="just">
              <a:lnSpc>
                <a:spcPts val="2795"/>
              </a:lnSpc>
            </a:pPr>
          </a:p>
        </p:txBody>
      </p:sp>
      <p:sp>
        <p:nvSpPr>
          <p:cNvPr id="10" name="TextBox 10"/>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20</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683" y="404679"/>
            <a:ext cx="16155029" cy="1571244"/>
            <a:chOff x="0" y="0"/>
            <a:chExt cx="4254822" cy="413826"/>
          </a:xfrm>
        </p:grpSpPr>
        <p:sp>
          <p:nvSpPr>
            <p:cNvPr id="3" name="Freeform 3"/>
            <p:cNvSpPr/>
            <p:nvPr/>
          </p:nvSpPr>
          <p:spPr>
            <a:xfrm>
              <a:off x="0" y="0"/>
              <a:ext cx="4254822" cy="413826"/>
            </a:xfrm>
            <a:custGeom>
              <a:avLst/>
              <a:gdLst/>
              <a:ahLst/>
              <a:cxnLst/>
              <a:rect l="l" t="t" r="r" b="b"/>
              <a:pathLst>
                <a:path w="4254822" h="413826">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id="4" name="TextBox 4"/>
            <p:cNvSpPr txBox="1"/>
            <p:nvPr/>
          </p:nvSpPr>
          <p:spPr>
            <a:xfrm>
              <a:off x="0" y="-180975"/>
              <a:ext cx="4254822" cy="594801"/>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3.2. Dataset 2 – MovieLens 1M Dataset</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000905" y="1543751"/>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8359487" y="3319555"/>
            <a:ext cx="9318710" cy="6615022"/>
          </a:xfrm>
          <a:custGeom>
            <a:avLst/>
            <a:gdLst/>
            <a:ahLst/>
            <a:cxnLst/>
            <a:rect l="l" t="t" r="r" b="b"/>
            <a:pathLst>
              <a:path w="9318710" h="6615022">
                <a:moveTo>
                  <a:pt x="0" y="0"/>
                </a:moveTo>
                <a:lnTo>
                  <a:pt x="9318709" y="0"/>
                </a:lnTo>
                <a:lnTo>
                  <a:pt x="9318709" y="6615022"/>
                </a:lnTo>
                <a:lnTo>
                  <a:pt x="0" y="6615022"/>
                </a:lnTo>
                <a:lnTo>
                  <a:pt x="0" y="0"/>
                </a:lnTo>
                <a:close/>
              </a:path>
            </a:pathLst>
          </a:custGeom>
          <a:blipFill>
            <a:blip r:embed="rId3"/>
            <a:stretch>
              <a:fillRect/>
            </a:stretch>
          </a:blipFill>
        </p:spPr>
      </p:sp>
      <p:sp>
        <p:nvSpPr>
          <p:cNvPr id="7" name="TextBox 7"/>
          <p:cNvSpPr txBox="1"/>
          <p:nvPr/>
        </p:nvSpPr>
        <p:spPr>
          <a:xfrm>
            <a:off x="1028700" y="2681380"/>
            <a:ext cx="11385323" cy="638175"/>
          </a:xfrm>
          <a:prstGeom prst="rect">
            <a:avLst/>
          </a:prstGeom>
        </p:spPr>
        <p:txBody>
          <a:bodyPr lIns="0" tIns="0" rIns="0" bIns="0" rtlCol="0" anchor="t">
            <a:spAutoFit/>
          </a:bodyPr>
          <a:lstStyle/>
          <a:p>
            <a:pPr algn="just">
              <a:lnSpc>
                <a:spcPts val="4650"/>
              </a:lnSpc>
            </a:pPr>
            <a:r>
              <a:rPr lang="en-US" sz="5000">
                <a:solidFill>
                  <a:srgbClr val="00FFFF"/>
                </a:solidFill>
                <a:latin typeface="Zen Dots"/>
                <a:ea typeface="Zen Dots"/>
                <a:cs typeface="Zen Dots"/>
                <a:sym typeface="Zen Dots"/>
              </a:rPr>
              <a:t>3.2.3 KẾT QUẢ &amp; NHẬN XÉT</a:t>
            </a:r>
            <a:endParaRPr lang="en-US" sz="5000">
              <a:solidFill>
                <a:srgbClr val="00FFFF"/>
              </a:solidFill>
              <a:latin typeface="Zen Dots"/>
              <a:ea typeface="Zen Dots"/>
              <a:cs typeface="Zen Dots"/>
              <a:sym typeface="Zen Dots"/>
            </a:endParaRPr>
          </a:p>
        </p:txBody>
      </p:sp>
      <p:sp>
        <p:nvSpPr>
          <p:cNvPr id="8" name="TextBox 8"/>
          <p:cNvSpPr txBox="1"/>
          <p:nvPr/>
        </p:nvSpPr>
        <p:spPr>
          <a:xfrm>
            <a:off x="1028683" y="4380531"/>
            <a:ext cx="6588246" cy="4397820"/>
          </a:xfrm>
          <a:prstGeom prst="rect">
            <a:avLst/>
          </a:prstGeom>
        </p:spPr>
        <p:txBody>
          <a:bodyPr lIns="0" tIns="0" rIns="0" bIns="0" rtlCol="0" anchor="t">
            <a:spAutoFit/>
          </a:bodyPr>
          <a:lstStyle/>
          <a:p>
            <a:pPr algn="just">
              <a:lnSpc>
                <a:spcPts val="5320"/>
              </a:lnSpc>
            </a:pPr>
            <a:r>
              <a:rPr lang="en-US" sz="4000" spc="-111">
                <a:solidFill>
                  <a:srgbClr val="FFFFFF"/>
                </a:solidFill>
                <a:latin typeface="Poppins" panose="00000500000000000000"/>
                <a:ea typeface="Poppins" panose="00000500000000000000"/>
                <a:cs typeface="Poppins" panose="00000500000000000000"/>
                <a:sym typeface="Poppins" panose="00000500000000000000"/>
              </a:rPr>
              <a:t>Biểu đồ thể hiện tần suất các mức điểm từ 1 đến 5. Phần lớn người dùng đánh giá ở m</a:t>
            </a:r>
            <a:r>
              <a:rPr lang="en-US" sz="4000" spc="-111">
                <a:solidFill>
                  <a:srgbClr val="FFFFFF"/>
                </a:solidFill>
                <a:latin typeface="Poppins" panose="00000500000000000000"/>
                <a:ea typeface="Poppins" panose="00000500000000000000"/>
                <a:cs typeface="Poppins" panose="00000500000000000000"/>
                <a:sym typeface="Poppins" panose="00000500000000000000"/>
              </a:rPr>
              <a:t>ức 3–4–5, thể hiện xu hướng chấm điểm tích cực.</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algn="just">
              <a:lnSpc>
                <a:spcPts val="2795"/>
              </a:lnSpc>
            </a:pPr>
          </a:p>
        </p:txBody>
      </p:sp>
      <p:sp>
        <p:nvSpPr>
          <p:cNvPr id="9" name="TextBox 9"/>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21</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683" y="404679"/>
            <a:ext cx="16155029" cy="1571244"/>
            <a:chOff x="0" y="0"/>
            <a:chExt cx="4254822" cy="413826"/>
          </a:xfrm>
        </p:grpSpPr>
        <p:sp>
          <p:nvSpPr>
            <p:cNvPr id="3" name="Freeform 3"/>
            <p:cNvSpPr/>
            <p:nvPr/>
          </p:nvSpPr>
          <p:spPr>
            <a:xfrm>
              <a:off x="0" y="0"/>
              <a:ext cx="4254822" cy="413826"/>
            </a:xfrm>
            <a:custGeom>
              <a:avLst/>
              <a:gdLst/>
              <a:ahLst/>
              <a:cxnLst/>
              <a:rect l="l" t="t" r="r" b="b"/>
              <a:pathLst>
                <a:path w="4254822" h="413826">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id="4" name="TextBox 4"/>
            <p:cNvSpPr txBox="1"/>
            <p:nvPr/>
          </p:nvSpPr>
          <p:spPr>
            <a:xfrm>
              <a:off x="0" y="-180975"/>
              <a:ext cx="4254822" cy="594801"/>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3.2. Dataset 2 – MovieLens 1M Dataset</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000905" y="1480382"/>
            <a:ext cx="4001809" cy="4001809"/>
          </a:xfrm>
          <a:custGeom>
            <a:avLst/>
            <a:gdLst/>
            <a:ahLst/>
            <a:cxnLst/>
            <a:rect l="l" t="t" r="r" b="b"/>
            <a:pathLst>
              <a:path w="4001809" h="4001809">
                <a:moveTo>
                  <a:pt x="0" y="0"/>
                </a:moveTo>
                <a:lnTo>
                  <a:pt x="4001810" y="0"/>
                </a:lnTo>
                <a:lnTo>
                  <a:pt x="4001810" y="4001809"/>
                </a:lnTo>
                <a:lnTo>
                  <a:pt x="0" y="40018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8108005" y="3481286"/>
            <a:ext cx="9707980" cy="6433174"/>
          </a:xfrm>
          <a:custGeom>
            <a:avLst/>
            <a:gdLst/>
            <a:ahLst/>
            <a:cxnLst/>
            <a:rect l="l" t="t" r="r" b="b"/>
            <a:pathLst>
              <a:path w="9707980" h="6433174">
                <a:moveTo>
                  <a:pt x="0" y="0"/>
                </a:moveTo>
                <a:lnTo>
                  <a:pt x="9707980" y="0"/>
                </a:lnTo>
                <a:lnTo>
                  <a:pt x="9707980" y="6433174"/>
                </a:lnTo>
                <a:lnTo>
                  <a:pt x="0" y="6433174"/>
                </a:lnTo>
                <a:lnTo>
                  <a:pt x="0" y="0"/>
                </a:lnTo>
                <a:close/>
              </a:path>
            </a:pathLst>
          </a:custGeom>
          <a:blipFill>
            <a:blip r:embed="rId3"/>
            <a:stretch>
              <a:fillRect/>
            </a:stretch>
          </a:blipFill>
        </p:spPr>
      </p:sp>
      <p:sp>
        <p:nvSpPr>
          <p:cNvPr id="7" name="TextBox 7"/>
          <p:cNvSpPr txBox="1"/>
          <p:nvPr/>
        </p:nvSpPr>
        <p:spPr>
          <a:xfrm>
            <a:off x="1028700" y="2681380"/>
            <a:ext cx="11385323" cy="638175"/>
          </a:xfrm>
          <a:prstGeom prst="rect">
            <a:avLst/>
          </a:prstGeom>
        </p:spPr>
        <p:txBody>
          <a:bodyPr lIns="0" tIns="0" rIns="0" bIns="0" rtlCol="0" anchor="t">
            <a:spAutoFit/>
          </a:bodyPr>
          <a:lstStyle/>
          <a:p>
            <a:pPr algn="just">
              <a:lnSpc>
                <a:spcPts val="4650"/>
              </a:lnSpc>
            </a:pPr>
            <a:r>
              <a:rPr lang="en-US" sz="5000">
                <a:solidFill>
                  <a:srgbClr val="00FFFF"/>
                </a:solidFill>
                <a:latin typeface="Zen Dots"/>
                <a:ea typeface="Zen Dots"/>
                <a:cs typeface="Zen Dots"/>
                <a:sym typeface="Zen Dots"/>
              </a:rPr>
              <a:t>3.2.3 KẾT QUẢ &amp; NHẬN XÉT</a:t>
            </a:r>
            <a:endParaRPr lang="en-US" sz="5000">
              <a:solidFill>
                <a:srgbClr val="00FFFF"/>
              </a:solidFill>
              <a:latin typeface="Zen Dots"/>
              <a:ea typeface="Zen Dots"/>
              <a:cs typeface="Zen Dots"/>
              <a:sym typeface="Zen Dots"/>
            </a:endParaRPr>
          </a:p>
        </p:txBody>
      </p:sp>
      <p:sp>
        <p:nvSpPr>
          <p:cNvPr id="8" name="TextBox 8"/>
          <p:cNvSpPr txBox="1"/>
          <p:nvPr/>
        </p:nvSpPr>
        <p:spPr>
          <a:xfrm>
            <a:off x="353382" y="4621782"/>
            <a:ext cx="7449850" cy="3184184"/>
          </a:xfrm>
          <a:prstGeom prst="rect">
            <a:avLst/>
          </a:prstGeom>
        </p:spPr>
        <p:txBody>
          <a:bodyPr lIns="0" tIns="0" rIns="0" bIns="0" rtlCol="0" anchor="t">
            <a:spAutoFit/>
          </a:bodyPr>
          <a:lstStyle/>
          <a:p>
            <a:pPr algn="just">
              <a:lnSpc>
                <a:spcPts val="4560"/>
              </a:lnSpc>
            </a:pPr>
            <a:r>
              <a:rPr lang="en-US" sz="3430" spc="-96">
                <a:solidFill>
                  <a:srgbClr val="FFFFFF"/>
                </a:solidFill>
                <a:latin typeface="Poppins" panose="00000500000000000000"/>
                <a:ea typeface="Poppins" panose="00000500000000000000"/>
                <a:cs typeface="Poppins" panose="00000500000000000000"/>
                <a:sym typeface="Poppins" panose="00000500000000000000"/>
              </a:rPr>
              <a:t>Biểu đồ cột ngang thể hiện các thể loại có nhiều lượt đánh giá nhất. “</a:t>
            </a:r>
            <a:r>
              <a:rPr lang="en-US" sz="3430" spc="-96">
                <a:solidFill>
                  <a:srgbClr val="FFFFFF"/>
                </a:solidFill>
                <a:latin typeface="Poppins" panose="00000500000000000000"/>
                <a:ea typeface="Poppins" panose="00000500000000000000"/>
                <a:cs typeface="Poppins" panose="00000500000000000000"/>
                <a:sym typeface="Poppins" panose="00000500000000000000"/>
              </a:rPr>
              <a:t>Comedy”, “Drama” và “Action” chiếm tỷ lệ cao nhất, cho thấy độ phổ biến của các thể loại này.</a:t>
            </a:r>
            <a:endParaRPr lang="en-US" sz="3430" spc="-96">
              <a:solidFill>
                <a:srgbClr val="FFFFFF"/>
              </a:solidFill>
              <a:latin typeface="Poppins" panose="00000500000000000000"/>
              <a:ea typeface="Poppins" panose="00000500000000000000"/>
              <a:cs typeface="Poppins" panose="00000500000000000000"/>
              <a:sym typeface="Poppins" panose="00000500000000000000"/>
            </a:endParaRPr>
          </a:p>
          <a:p>
            <a:pPr algn="just">
              <a:lnSpc>
                <a:spcPts val="2395"/>
              </a:lnSpc>
            </a:pPr>
          </a:p>
        </p:txBody>
      </p:sp>
      <p:sp>
        <p:nvSpPr>
          <p:cNvPr id="9" name="TextBox 9"/>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22</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683" y="404679"/>
            <a:ext cx="16155029" cy="1571244"/>
            <a:chOff x="0" y="0"/>
            <a:chExt cx="4254822" cy="413826"/>
          </a:xfrm>
        </p:grpSpPr>
        <p:sp>
          <p:nvSpPr>
            <p:cNvPr id="3" name="Freeform 3"/>
            <p:cNvSpPr/>
            <p:nvPr/>
          </p:nvSpPr>
          <p:spPr>
            <a:xfrm>
              <a:off x="0" y="0"/>
              <a:ext cx="4254822" cy="413826"/>
            </a:xfrm>
            <a:custGeom>
              <a:avLst/>
              <a:gdLst/>
              <a:ahLst/>
              <a:cxnLst/>
              <a:rect l="l" t="t" r="r" b="b"/>
              <a:pathLst>
                <a:path w="4254822" h="413826">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id="4" name="TextBox 4"/>
            <p:cNvSpPr txBox="1"/>
            <p:nvPr/>
          </p:nvSpPr>
          <p:spPr>
            <a:xfrm>
              <a:off x="0" y="-180975"/>
              <a:ext cx="4254822" cy="594801"/>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3.2. Dataset 2 – MovieLens 1M Dataset</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a:off x="6147768" y="3319555"/>
            <a:ext cx="9986030" cy="6902109"/>
          </a:xfrm>
          <a:custGeom>
            <a:avLst/>
            <a:gdLst/>
            <a:ahLst/>
            <a:cxnLst/>
            <a:rect l="l" t="t" r="r" b="b"/>
            <a:pathLst>
              <a:path w="9986030" h="6902109">
                <a:moveTo>
                  <a:pt x="0" y="0"/>
                </a:moveTo>
                <a:lnTo>
                  <a:pt x="9986030" y="0"/>
                </a:lnTo>
                <a:lnTo>
                  <a:pt x="9986030" y="6902109"/>
                </a:lnTo>
                <a:lnTo>
                  <a:pt x="0" y="6902109"/>
                </a:lnTo>
                <a:lnTo>
                  <a:pt x="0" y="0"/>
                </a:lnTo>
                <a:close/>
              </a:path>
            </a:pathLst>
          </a:custGeom>
          <a:blipFill>
            <a:blip r:embed="rId1"/>
            <a:stretch>
              <a:fillRect/>
            </a:stretch>
          </a:blipFill>
        </p:spPr>
      </p:sp>
      <p:sp>
        <p:nvSpPr>
          <p:cNvPr id="6" name="TextBox 6"/>
          <p:cNvSpPr txBox="1"/>
          <p:nvPr/>
        </p:nvSpPr>
        <p:spPr>
          <a:xfrm>
            <a:off x="1028700" y="2681380"/>
            <a:ext cx="11385323" cy="638175"/>
          </a:xfrm>
          <a:prstGeom prst="rect">
            <a:avLst/>
          </a:prstGeom>
        </p:spPr>
        <p:txBody>
          <a:bodyPr lIns="0" tIns="0" rIns="0" bIns="0" rtlCol="0" anchor="t">
            <a:spAutoFit/>
          </a:bodyPr>
          <a:lstStyle/>
          <a:p>
            <a:pPr algn="just">
              <a:lnSpc>
                <a:spcPts val="4650"/>
              </a:lnSpc>
            </a:pPr>
            <a:r>
              <a:rPr lang="en-US" sz="5000">
                <a:solidFill>
                  <a:srgbClr val="00FFFF"/>
                </a:solidFill>
                <a:latin typeface="Zen Dots"/>
                <a:ea typeface="Zen Dots"/>
                <a:cs typeface="Zen Dots"/>
                <a:sym typeface="Zen Dots"/>
              </a:rPr>
              <a:t>3.2.3 KẾT QUẢ &amp; NHẬN XÉT</a:t>
            </a:r>
            <a:endParaRPr lang="en-US" sz="5000">
              <a:solidFill>
                <a:srgbClr val="00FFFF"/>
              </a:solidFill>
              <a:latin typeface="Zen Dots"/>
              <a:ea typeface="Zen Dots"/>
              <a:cs typeface="Zen Dots"/>
              <a:sym typeface="Zen Dots"/>
            </a:endParaRPr>
          </a:p>
        </p:txBody>
      </p:sp>
      <p:sp>
        <p:nvSpPr>
          <p:cNvPr id="7" name="TextBox 7"/>
          <p:cNvSpPr txBox="1"/>
          <p:nvPr/>
        </p:nvSpPr>
        <p:spPr>
          <a:xfrm>
            <a:off x="420912" y="4061088"/>
            <a:ext cx="5371391" cy="5342843"/>
          </a:xfrm>
          <a:prstGeom prst="rect">
            <a:avLst/>
          </a:prstGeom>
        </p:spPr>
        <p:txBody>
          <a:bodyPr lIns="0" tIns="0" rIns="0" bIns="0" rtlCol="0" anchor="t">
            <a:spAutoFit/>
          </a:bodyPr>
          <a:lstStyle/>
          <a:p>
            <a:pPr algn="just">
              <a:lnSpc>
                <a:spcPts val="4970"/>
              </a:lnSpc>
            </a:pPr>
            <a:r>
              <a:rPr lang="en-US" sz="3735" spc="-104">
                <a:solidFill>
                  <a:srgbClr val="FFFFFF"/>
                </a:solidFill>
                <a:latin typeface="Poppins" panose="00000500000000000000"/>
                <a:ea typeface="Poppins" panose="00000500000000000000"/>
                <a:cs typeface="Poppins" panose="00000500000000000000"/>
                <a:sym typeface="Poppins" panose="00000500000000000000"/>
              </a:rPr>
              <a:t>Biểu đồ thể hiện 20 phim được đánh giá nhiều nhất. Các phim như American Beauty (1999) và Star Wars (1977) đứng đầu danh sách, vừa phổ biến vừa có điểm trung bình cao.</a:t>
            </a:r>
            <a:endParaRPr lang="en-US" sz="3735" spc="-104">
              <a:solidFill>
                <a:srgbClr val="FFFFFF"/>
              </a:solidFill>
              <a:latin typeface="Poppins" panose="00000500000000000000"/>
              <a:ea typeface="Poppins" panose="00000500000000000000"/>
              <a:cs typeface="Poppins" panose="00000500000000000000"/>
              <a:sym typeface="Poppins" panose="00000500000000000000"/>
            </a:endParaRPr>
          </a:p>
          <a:p>
            <a:pPr algn="just">
              <a:lnSpc>
                <a:spcPts val="2610"/>
              </a:lnSpc>
            </a:pPr>
          </a:p>
        </p:txBody>
      </p:sp>
      <p:sp>
        <p:nvSpPr>
          <p:cNvPr id="8" name="TextBox 8"/>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23</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683" y="404679"/>
            <a:ext cx="16155029" cy="1571244"/>
            <a:chOff x="0" y="0"/>
            <a:chExt cx="4254822" cy="413826"/>
          </a:xfrm>
        </p:grpSpPr>
        <p:sp>
          <p:nvSpPr>
            <p:cNvPr id="3" name="Freeform 3"/>
            <p:cNvSpPr/>
            <p:nvPr/>
          </p:nvSpPr>
          <p:spPr>
            <a:xfrm>
              <a:off x="0" y="0"/>
              <a:ext cx="4254822" cy="413826"/>
            </a:xfrm>
            <a:custGeom>
              <a:avLst/>
              <a:gdLst/>
              <a:ahLst/>
              <a:cxnLst/>
              <a:rect l="l" t="t" r="r" b="b"/>
              <a:pathLst>
                <a:path w="4254822" h="413826">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id="4" name="TextBox 4"/>
            <p:cNvSpPr txBox="1"/>
            <p:nvPr/>
          </p:nvSpPr>
          <p:spPr>
            <a:xfrm>
              <a:off x="0" y="-180975"/>
              <a:ext cx="4254822" cy="594801"/>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3.2. Dataset 2 – MovieLens 1M Dataset</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129165" y="2031218"/>
            <a:ext cx="4001809" cy="4001809"/>
          </a:xfrm>
          <a:custGeom>
            <a:avLst/>
            <a:gdLst/>
            <a:ahLst/>
            <a:cxnLst/>
            <a:rect l="l" t="t" r="r" b="b"/>
            <a:pathLst>
              <a:path w="4001809" h="4001809">
                <a:moveTo>
                  <a:pt x="0" y="0"/>
                </a:moveTo>
                <a:lnTo>
                  <a:pt x="4001809" y="0"/>
                </a:lnTo>
                <a:lnTo>
                  <a:pt x="4001809" y="4001810"/>
                </a:lnTo>
                <a:lnTo>
                  <a:pt x="0" y="400181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5852964" y="3490045"/>
            <a:ext cx="12024187" cy="6616007"/>
          </a:xfrm>
          <a:custGeom>
            <a:avLst/>
            <a:gdLst/>
            <a:ahLst/>
            <a:cxnLst/>
            <a:rect l="l" t="t" r="r" b="b"/>
            <a:pathLst>
              <a:path w="12024187" h="6616007">
                <a:moveTo>
                  <a:pt x="0" y="0"/>
                </a:moveTo>
                <a:lnTo>
                  <a:pt x="12024187" y="0"/>
                </a:lnTo>
                <a:lnTo>
                  <a:pt x="12024187" y="6616007"/>
                </a:lnTo>
                <a:lnTo>
                  <a:pt x="0" y="6616007"/>
                </a:lnTo>
                <a:lnTo>
                  <a:pt x="0" y="0"/>
                </a:lnTo>
                <a:close/>
              </a:path>
            </a:pathLst>
          </a:custGeom>
          <a:blipFill>
            <a:blip r:embed="rId3"/>
            <a:stretch>
              <a:fillRect/>
            </a:stretch>
          </a:blipFill>
        </p:spPr>
      </p:sp>
      <p:sp>
        <p:nvSpPr>
          <p:cNvPr id="7" name="TextBox 7"/>
          <p:cNvSpPr txBox="1"/>
          <p:nvPr/>
        </p:nvSpPr>
        <p:spPr>
          <a:xfrm>
            <a:off x="1028700" y="2681380"/>
            <a:ext cx="11385323" cy="638175"/>
          </a:xfrm>
          <a:prstGeom prst="rect">
            <a:avLst/>
          </a:prstGeom>
        </p:spPr>
        <p:txBody>
          <a:bodyPr lIns="0" tIns="0" rIns="0" bIns="0" rtlCol="0" anchor="t">
            <a:spAutoFit/>
          </a:bodyPr>
          <a:lstStyle/>
          <a:p>
            <a:pPr algn="just">
              <a:lnSpc>
                <a:spcPts val="4650"/>
              </a:lnSpc>
            </a:pPr>
            <a:r>
              <a:rPr lang="en-US" sz="5000">
                <a:solidFill>
                  <a:srgbClr val="00FFFF"/>
                </a:solidFill>
                <a:latin typeface="Zen Dots"/>
                <a:ea typeface="Zen Dots"/>
                <a:cs typeface="Zen Dots"/>
                <a:sym typeface="Zen Dots"/>
              </a:rPr>
              <a:t>3.2.3 KẾT QUẢ &amp; NHẬN XÉT</a:t>
            </a:r>
            <a:endParaRPr lang="en-US" sz="5000">
              <a:solidFill>
                <a:srgbClr val="00FFFF"/>
              </a:solidFill>
              <a:latin typeface="Zen Dots"/>
              <a:ea typeface="Zen Dots"/>
              <a:cs typeface="Zen Dots"/>
              <a:sym typeface="Zen Dots"/>
            </a:endParaRPr>
          </a:p>
        </p:txBody>
      </p:sp>
      <p:sp>
        <p:nvSpPr>
          <p:cNvPr id="8" name="TextBox 8"/>
          <p:cNvSpPr txBox="1"/>
          <p:nvPr/>
        </p:nvSpPr>
        <p:spPr>
          <a:xfrm>
            <a:off x="443422" y="4886769"/>
            <a:ext cx="4928725" cy="3755884"/>
          </a:xfrm>
          <a:prstGeom prst="rect">
            <a:avLst/>
          </a:prstGeom>
        </p:spPr>
        <p:txBody>
          <a:bodyPr lIns="0" tIns="0" rIns="0" bIns="0" rtlCol="0" anchor="t">
            <a:spAutoFit/>
          </a:bodyPr>
          <a:lstStyle/>
          <a:p>
            <a:pPr algn="just">
              <a:lnSpc>
                <a:spcPts val="4560"/>
              </a:lnSpc>
            </a:pPr>
            <a:r>
              <a:rPr lang="en-US" sz="3430" i="1" spc="-96">
                <a:solidFill>
                  <a:srgbClr val="FFFFFF"/>
                </a:solidFill>
                <a:latin typeface="Poppins Italics" panose="00000500000000000000"/>
                <a:ea typeface="Poppins Italics" panose="00000500000000000000"/>
                <a:cs typeface="Poppins Italics" panose="00000500000000000000"/>
                <a:sym typeface="Poppins Italics" panose="00000500000000000000"/>
              </a:rPr>
              <a:t>Biểu đồ thể hiện tổng số lượt đánh giá của các phim phát hành theo từng năm. Giai đoạn 1995–1999 có lượng đánh giá cao nhất</a:t>
            </a:r>
            <a:endParaRPr lang="en-US" sz="3430" i="1" spc="-96">
              <a:solidFill>
                <a:srgbClr val="FFFFFF"/>
              </a:solidFill>
              <a:latin typeface="Poppins Italics" panose="00000500000000000000"/>
              <a:ea typeface="Poppins Italics" panose="00000500000000000000"/>
              <a:cs typeface="Poppins Italics" panose="00000500000000000000"/>
              <a:sym typeface="Poppins Italics" panose="00000500000000000000"/>
            </a:endParaRPr>
          </a:p>
          <a:p>
            <a:pPr algn="just">
              <a:lnSpc>
                <a:spcPts val="2395"/>
              </a:lnSpc>
            </a:pPr>
          </a:p>
        </p:txBody>
      </p:sp>
      <p:sp>
        <p:nvSpPr>
          <p:cNvPr id="9" name="TextBox 9"/>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24</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683" y="404679"/>
            <a:ext cx="16155029" cy="1571244"/>
            <a:chOff x="0" y="0"/>
            <a:chExt cx="4254822" cy="413826"/>
          </a:xfrm>
        </p:grpSpPr>
        <p:sp>
          <p:nvSpPr>
            <p:cNvPr id="3" name="Freeform 3"/>
            <p:cNvSpPr/>
            <p:nvPr/>
          </p:nvSpPr>
          <p:spPr>
            <a:xfrm>
              <a:off x="0" y="0"/>
              <a:ext cx="4254822" cy="413826"/>
            </a:xfrm>
            <a:custGeom>
              <a:avLst/>
              <a:gdLst/>
              <a:ahLst/>
              <a:cxnLst/>
              <a:rect l="l" t="t" r="r" b="b"/>
              <a:pathLst>
                <a:path w="4254822" h="413826">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id="4" name="TextBox 4"/>
            <p:cNvSpPr txBox="1"/>
            <p:nvPr/>
          </p:nvSpPr>
          <p:spPr>
            <a:xfrm>
              <a:off x="0" y="-180975"/>
              <a:ext cx="4254822" cy="594801"/>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3.2. Dataset 2 – MovieLens 1M Dataset</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129165" y="2031218"/>
            <a:ext cx="4001809" cy="4001809"/>
          </a:xfrm>
          <a:custGeom>
            <a:avLst/>
            <a:gdLst/>
            <a:ahLst/>
            <a:cxnLst/>
            <a:rect l="l" t="t" r="r" b="b"/>
            <a:pathLst>
              <a:path w="4001809" h="4001809">
                <a:moveTo>
                  <a:pt x="0" y="0"/>
                </a:moveTo>
                <a:lnTo>
                  <a:pt x="4001809" y="0"/>
                </a:lnTo>
                <a:lnTo>
                  <a:pt x="4001809" y="4001810"/>
                </a:lnTo>
                <a:lnTo>
                  <a:pt x="0" y="400181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1028700" y="2681380"/>
            <a:ext cx="11385323" cy="638175"/>
          </a:xfrm>
          <a:prstGeom prst="rect">
            <a:avLst/>
          </a:prstGeom>
        </p:spPr>
        <p:txBody>
          <a:bodyPr lIns="0" tIns="0" rIns="0" bIns="0" rtlCol="0" anchor="t">
            <a:spAutoFit/>
          </a:bodyPr>
          <a:lstStyle/>
          <a:p>
            <a:pPr algn="just">
              <a:lnSpc>
                <a:spcPts val="4650"/>
              </a:lnSpc>
            </a:pPr>
            <a:r>
              <a:rPr lang="en-US" sz="5000">
                <a:solidFill>
                  <a:srgbClr val="00FFFF"/>
                </a:solidFill>
                <a:latin typeface="Zen Dots"/>
                <a:ea typeface="Zen Dots"/>
                <a:cs typeface="Zen Dots"/>
                <a:sym typeface="Zen Dots"/>
              </a:rPr>
              <a:t>3.2.3 KẾT QUẢ &amp; NHẬN XÉT</a:t>
            </a:r>
            <a:endParaRPr lang="en-US" sz="5000">
              <a:solidFill>
                <a:srgbClr val="00FFFF"/>
              </a:solidFill>
              <a:latin typeface="Zen Dots"/>
              <a:ea typeface="Zen Dots"/>
              <a:cs typeface="Zen Dots"/>
              <a:sym typeface="Zen Dots"/>
            </a:endParaRPr>
          </a:p>
        </p:txBody>
      </p:sp>
      <p:sp>
        <p:nvSpPr>
          <p:cNvPr id="7" name="TextBox 7"/>
          <p:cNvSpPr txBox="1"/>
          <p:nvPr/>
        </p:nvSpPr>
        <p:spPr>
          <a:xfrm>
            <a:off x="1408980" y="3483212"/>
            <a:ext cx="15774732" cy="6228298"/>
          </a:xfrm>
          <a:prstGeom prst="rect">
            <a:avLst/>
          </a:prstGeom>
        </p:spPr>
        <p:txBody>
          <a:bodyPr lIns="0" tIns="0" rIns="0" bIns="0" rtlCol="0" anchor="t">
            <a:spAutoFit/>
          </a:bodyPr>
          <a:lstStyle/>
          <a:p>
            <a:pPr algn="just">
              <a:lnSpc>
                <a:spcPts val="4145"/>
              </a:lnSpc>
            </a:pPr>
            <a:r>
              <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rPr>
              <a:t>Nhận xét: </a:t>
            </a:r>
            <a:endPar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endParaRPr>
          </a:p>
          <a:p>
            <a:pPr marL="672465" lvl="1" indent="-336550" algn="just">
              <a:lnSpc>
                <a:spcPts val="4145"/>
              </a:lnSpc>
              <a:buFont typeface="Arial" panose="020B0604020202020204"/>
              <a:buChar char="•"/>
            </a:pPr>
            <a:r>
              <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rPr>
              <a:t>Phân bố điểm đánh giá:</a:t>
            </a:r>
            <a:endPar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endParaRPr>
          </a:p>
          <a:p>
            <a:pPr marL="1344930" lvl="2" indent="-448310" algn="just">
              <a:lnSpc>
                <a:spcPts val="4145"/>
              </a:lnSpc>
              <a:buFont typeface="Arial" panose="020B0604020202020204"/>
              <a:buChar char="⚬"/>
            </a:pPr>
            <a:r>
              <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rPr>
              <a:t>Phần lớn người dùng chấm 4 điểm (≈35%) và 3 điểm (≈26%), cho thấy xu hướng đánh giá tích cực, ít chấm điểm thấp.</a:t>
            </a:r>
            <a:endPar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endParaRPr>
          </a:p>
          <a:p>
            <a:pPr marL="1344930" lvl="2" indent="-448310" algn="just">
              <a:lnSpc>
                <a:spcPts val="4145"/>
              </a:lnSpc>
              <a:buFont typeface="Arial" panose="020B0604020202020204"/>
              <a:buChar char="⚬"/>
            </a:pPr>
            <a:r>
              <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rPr>
              <a:t>Các điểm 1–2 chiếm tỷ lệ nhỏ → dữ liệu có thiên hướng lạc quan, phù hợp với mô hình gợi ý phim.</a:t>
            </a:r>
            <a:endPar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endParaRPr>
          </a:p>
          <a:p>
            <a:pPr marL="672465" lvl="1" indent="-336550" algn="just">
              <a:lnSpc>
                <a:spcPts val="4145"/>
              </a:lnSpc>
              <a:buFont typeface="Arial" panose="020B0604020202020204"/>
              <a:buChar char="•"/>
            </a:pPr>
            <a:r>
              <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rPr>
              <a:t>Số lượt đánh giá theo năm phát hành:</a:t>
            </a:r>
            <a:endPar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endParaRPr>
          </a:p>
          <a:p>
            <a:pPr marL="1344930" lvl="2" indent="-448310" algn="just">
              <a:lnSpc>
                <a:spcPts val="4145"/>
              </a:lnSpc>
              <a:buFont typeface="Arial" panose="020B0604020202020204"/>
              <a:buChar char="⚬"/>
            </a:pPr>
            <a:r>
              <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rPr>
              <a:t>Phim phát hành từ thập niên 1980–2000 có lượng đánh giá tăng mạnh, đỉnh điểm là các năm 1995–2000.</a:t>
            </a:r>
            <a:endPar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endParaRPr>
          </a:p>
          <a:p>
            <a:pPr marL="1344930" lvl="2" indent="-448310" algn="just">
              <a:lnSpc>
                <a:spcPts val="4145"/>
              </a:lnSpc>
              <a:buFont typeface="Arial" panose="020B0604020202020204"/>
              <a:buChar char="⚬"/>
            </a:pPr>
            <a:r>
              <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rPr>
              <a:t>Các phim cũ (trước 1960) gần như không được đánh giá nhiều → người dùng tập trung vào phim hiện đại và phổ biến.</a:t>
            </a:r>
            <a:endPar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endParaRPr>
          </a:p>
          <a:p>
            <a:pPr algn="just">
              <a:lnSpc>
                <a:spcPts val="3590"/>
              </a:lnSpc>
            </a:pPr>
          </a:p>
        </p:txBody>
      </p:sp>
      <p:sp>
        <p:nvSpPr>
          <p:cNvPr id="8" name="TextBox 8"/>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25</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683" y="404679"/>
            <a:ext cx="16155029" cy="1571244"/>
            <a:chOff x="0" y="0"/>
            <a:chExt cx="4254822" cy="413826"/>
          </a:xfrm>
        </p:grpSpPr>
        <p:sp>
          <p:nvSpPr>
            <p:cNvPr id="3" name="Freeform 3"/>
            <p:cNvSpPr/>
            <p:nvPr/>
          </p:nvSpPr>
          <p:spPr>
            <a:xfrm>
              <a:off x="0" y="0"/>
              <a:ext cx="4254822" cy="413826"/>
            </a:xfrm>
            <a:custGeom>
              <a:avLst/>
              <a:gdLst/>
              <a:ahLst/>
              <a:cxnLst/>
              <a:rect l="l" t="t" r="r" b="b"/>
              <a:pathLst>
                <a:path w="4254822" h="413826">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id="4" name="TextBox 4"/>
            <p:cNvSpPr txBox="1"/>
            <p:nvPr/>
          </p:nvSpPr>
          <p:spPr>
            <a:xfrm>
              <a:off x="0" y="-180975"/>
              <a:ext cx="4254822" cy="594801"/>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3.2. Dataset 2 – MovieLens 1M Dataset</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129165" y="2031218"/>
            <a:ext cx="4001809" cy="4001809"/>
          </a:xfrm>
          <a:custGeom>
            <a:avLst/>
            <a:gdLst/>
            <a:ahLst/>
            <a:cxnLst/>
            <a:rect l="l" t="t" r="r" b="b"/>
            <a:pathLst>
              <a:path w="4001809" h="4001809">
                <a:moveTo>
                  <a:pt x="0" y="0"/>
                </a:moveTo>
                <a:lnTo>
                  <a:pt x="4001809" y="0"/>
                </a:lnTo>
                <a:lnTo>
                  <a:pt x="4001809" y="4001810"/>
                </a:lnTo>
                <a:lnTo>
                  <a:pt x="0" y="400181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1028700" y="2681380"/>
            <a:ext cx="11385323" cy="638175"/>
          </a:xfrm>
          <a:prstGeom prst="rect">
            <a:avLst/>
          </a:prstGeom>
        </p:spPr>
        <p:txBody>
          <a:bodyPr lIns="0" tIns="0" rIns="0" bIns="0" rtlCol="0" anchor="t">
            <a:spAutoFit/>
          </a:bodyPr>
          <a:lstStyle/>
          <a:p>
            <a:pPr algn="just">
              <a:lnSpc>
                <a:spcPts val="4650"/>
              </a:lnSpc>
            </a:pPr>
            <a:r>
              <a:rPr lang="en-US" sz="5000">
                <a:solidFill>
                  <a:srgbClr val="00FFFF"/>
                </a:solidFill>
                <a:latin typeface="Zen Dots"/>
                <a:ea typeface="Zen Dots"/>
                <a:cs typeface="Zen Dots"/>
                <a:sym typeface="Zen Dots"/>
              </a:rPr>
              <a:t>3.2.3 KẾT QUẢ &amp; NHẬN XÉT</a:t>
            </a:r>
            <a:endParaRPr lang="en-US" sz="5000">
              <a:solidFill>
                <a:srgbClr val="00FFFF"/>
              </a:solidFill>
              <a:latin typeface="Zen Dots"/>
              <a:ea typeface="Zen Dots"/>
              <a:cs typeface="Zen Dots"/>
              <a:sym typeface="Zen Dots"/>
            </a:endParaRPr>
          </a:p>
        </p:txBody>
      </p:sp>
      <p:sp>
        <p:nvSpPr>
          <p:cNvPr id="7" name="TextBox 7"/>
          <p:cNvSpPr txBox="1"/>
          <p:nvPr/>
        </p:nvSpPr>
        <p:spPr>
          <a:xfrm>
            <a:off x="1408980" y="3483212"/>
            <a:ext cx="15774732" cy="6228298"/>
          </a:xfrm>
          <a:prstGeom prst="rect">
            <a:avLst/>
          </a:prstGeom>
        </p:spPr>
        <p:txBody>
          <a:bodyPr lIns="0" tIns="0" rIns="0" bIns="0" rtlCol="0" anchor="t">
            <a:spAutoFit/>
          </a:bodyPr>
          <a:lstStyle/>
          <a:p>
            <a:pPr algn="just">
              <a:lnSpc>
                <a:spcPts val="4145"/>
              </a:lnSpc>
            </a:pPr>
            <a:r>
              <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rPr>
              <a:t>Nhận xét: </a:t>
            </a:r>
            <a:endPar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endParaRPr>
          </a:p>
          <a:p>
            <a:pPr marL="672465" lvl="1" indent="-336550" algn="just">
              <a:lnSpc>
                <a:spcPts val="4145"/>
              </a:lnSpc>
              <a:buFont typeface="Arial" panose="020B0604020202020204"/>
              <a:buChar char="•"/>
            </a:pPr>
            <a:r>
              <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rPr>
              <a:t>Thể loại phim:</a:t>
            </a:r>
            <a:endPar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endParaRPr>
          </a:p>
          <a:p>
            <a:pPr marL="1344930" lvl="2" indent="-448310" algn="just">
              <a:lnSpc>
                <a:spcPts val="4145"/>
              </a:lnSpc>
              <a:buFont typeface="Arial" panose="020B0604020202020204"/>
              <a:buChar char="⚬"/>
            </a:pPr>
            <a:r>
              <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rPr>
              <a:t>Comedy và Drama là hai thể loại được đánh giá nhiều nhất (&gt;350.000 lượt), kế đến là Action, Thriller, Sci-Fi.</a:t>
            </a:r>
            <a:endPar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endParaRPr>
          </a:p>
          <a:p>
            <a:pPr marL="1344930" lvl="2" indent="-448310" algn="just">
              <a:lnSpc>
                <a:spcPts val="4145"/>
              </a:lnSpc>
              <a:buFont typeface="Arial" panose="020B0604020202020204"/>
              <a:buChar char="⚬"/>
            </a:pPr>
            <a:r>
              <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rPr>
              <a:t>Điều này phản ánh thị hiếu đa dạng nhưng nghiêng về giải trí và kịch tính.</a:t>
            </a:r>
            <a:endPar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endParaRPr>
          </a:p>
          <a:p>
            <a:pPr marL="672465" lvl="1" indent="-336550" algn="just">
              <a:lnSpc>
                <a:spcPts val="4145"/>
              </a:lnSpc>
              <a:buFont typeface="Arial" panose="020B0604020202020204"/>
              <a:buChar char="•"/>
            </a:pPr>
            <a:r>
              <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rPr>
              <a:t>Top 20 phim được đánh giá nhiều nhất:</a:t>
            </a:r>
            <a:endPar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endParaRPr>
          </a:p>
          <a:p>
            <a:pPr marL="1344930" lvl="2" indent="-448310" algn="just">
              <a:lnSpc>
                <a:spcPts val="4145"/>
              </a:lnSpc>
              <a:buFont typeface="Arial" panose="020B0604020202020204"/>
              <a:buChar char="⚬"/>
            </a:pPr>
            <a:r>
              <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rPr>
              <a:t>Dẫn</a:t>
            </a:r>
            <a:r>
              <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rPr>
              <a:t> đầu là American Beauty (1999), Star Wars (1977–1983), Saving Private Ryan (1998), The Matrix (1999),…</a:t>
            </a:r>
            <a:endPar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endParaRPr>
          </a:p>
          <a:p>
            <a:pPr marL="1344930" lvl="2" indent="-448310" algn="just">
              <a:lnSpc>
                <a:spcPts val="4145"/>
              </a:lnSpc>
              <a:buFont typeface="Arial" panose="020B0604020202020204"/>
              <a:buChar char="⚬"/>
            </a:pPr>
            <a:r>
              <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rPr>
              <a:t>Hầu hết đều là</a:t>
            </a:r>
            <a:r>
              <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rPr>
              <a:t> phim kinh điển cuối thế kỷ 20, vừa được đánh giá cao vừa phổ biến rộng → minh chứng tập người dùng có xu hướng yêu thích phim nổi tiếng, chất lượng cao.</a:t>
            </a:r>
            <a:endParaRPr lang="en-US" sz="3115" i="1" spc="-87">
              <a:solidFill>
                <a:srgbClr val="FFFFFF"/>
              </a:solidFill>
              <a:latin typeface="Poppins Italics" panose="00000500000000000000"/>
              <a:ea typeface="Poppins Italics" panose="00000500000000000000"/>
              <a:cs typeface="Poppins Italics" panose="00000500000000000000"/>
              <a:sym typeface="Poppins Italics" panose="00000500000000000000"/>
            </a:endParaRPr>
          </a:p>
          <a:p>
            <a:pPr algn="just">
              <a:lnSpc>
                <a:spcPts val="3590"/>
              </a:lnSpc>
            </a:pPr>
          </a:p>
        </p:txBody>
      </p:sp>
      <p:sp>
        <p:nvSpPr>
          <p:cNvPr id="8" name="TextBox 8"/>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26</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4096" r="-14096" b="-51837"/>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9FF">
                <a:alpha val="20784"/>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60"/>
                </a:lnSpc>
                <a:spcBef>
                  <a:spcPct val="0"/>
                </a:spcBef>
              </a:pPr>
            </a:p>
          </p:txBody>
        </p:sp>
      </p:grpSp>
      <p:sp>
        <p:nvSpPr>
          <p:cNvPr id="6" name="AutoShape 6"/>
          <p:cNvSpPr/>
          <p:nvPr/>
        </p:nvSpPr>
        <p:spPr>
          <a:xfrm>
            <a:off x="1028683" y="8732575"/>
            <a:ext cx="16230600" cy="19050"/>
          </a:xfrm>
          <a:prstGeom prst="line">
            <a:avLst/>
          </a:prstGeom>
          <a:ln w="19050" cap="flat">
            <a:solidFill>
              <a:srgbClr val="FFFFFF"/>
            </a:solidFill>
            <a:prstDash val="solid"/>
            <a:headEnd type="none" w="sm" len="sm"/>
            <a:tailEnd type="none" w="sm" len="sm"/>
          </a:ln>
        </p:spPr>
      </p:sp>
      <p:grpSp>
        <p:nvGrpSpPr>
          <p:cNvPr id="7" name="Group 7"/>
          <p:cNvGrpSpPr/>
          <p:nvPr/>
        </p:nvGrpSpPr>
        <p:grpSpPr>
          <a:xfrm rot="0">
            <a:off x="15513352" y="667880"/>
            <a:ext cx="1919429" cy="566532"/>
            <a:chOff x="0" y="0"/>
            <a:chExt cx="505529" cy="149210"/>
          </a:xfrm>
        </p:grpSpPr>
        <p:sp>
          <p:nvSpPr>
            <p:cNvPr id="8" name="Freeform 8"/>
            <p:cNvSpPr/>
            <p:nvPr/>
          </p:nvSpPr>
          <p:spPr>
            <a:xfrm>
              <a:off x="0" y="0"/>
              <a:ext cx="505529" cy="149210"/>
            </a:xfrm>
            <a:custGeom>
              <a:avLst/>
              <a:gdLst/>
              <a:ahLst/>
              <a:cxnLst/>
              <a:rect l="l" t="t" r="r" b="b"/>
              <a:pathLst>
                <a:path w="505529" h="149210">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id="9" name="TextBox 9"/>
            <p:cNvSpPr txBox="1"/>
            <p:nvPr/>
          </p:nvSpPr>
          <p:spPr>
            <a:xfrm>
              <a:off x="0" y="-57150"/>
              <a:ext cx="505529" cy="206360"/>
            </a:xfrm>
            <a:prstGeom prst="rect">
              <a:avLst/>
            </a:prstGeom>
          </p:spPr>
          <p:txBody>
            <a:bodyPr lIns="50800" tIns="50800" rIns="50800" bIns="50800" rtlCol="0" anchor="ctr"/>
            <a:lstStyle/>
            <a:p>
              <a:pPr algn="ctr">
                <a:lnSpc>
                  <a:spcPts val="2660"/>
                </a:lnSpc>
              </a:pPr>
            </a:p>
          </p:txBody>
        </p:sp>
      </p:grpSp>
      <p:sp>
        <p:nvSpPr>
          <p:cNvPr id="10" name="TextBox 10"/>
          <p:cNvSpPr txBox="1"/>
          <p:nvPr/>
        </p:nvSpPr>
        <p:spPr>
          <a:xfrm>
            <a:off x="4624599" y="731452"/>
            <a:ext cx="1662550" cy="366996"/>
          </a:xfrm>
          <a:prstGeom prst="rect">
            <a:avLst/>
          </a:prstGeom>
        </p:spPr>
        <p:txBody>
          <a:bodyPr lIns="0" tIns="0" rIns="0" bIns="0" rtlCol="0" anchor="t">
            <a:spAutoFit/>
          </a:bodyPr>
          <a:lstStyle/>
          <a:p>
            <a:pPr marL="0" lvl="0" indent="0" algn="ctr">
              <a:lnSpc>
                <a:spcPts val="2870"/>
              </a:lnSpc>
              <a:spcBef>
                <a:spcPct val="0"/>
              </a:spcBef>
            </a:pPr>
            <a:r>
              <a:rPr lang="en-US" sz="2050" b="1" spc="4">
                <a:solidFill>
                  <a:srgbClr val="FFFFFF"/>
                </a:solidFill>
                <a:latin typeface="Poppins Bold" panose="00000800000000000000"/>
                <a:ea typeface="Poppins Bold" panose="00000800000000000000"/>
                <a:cs typeface="Poppins Bold" panose="00000800000000000000"/>
                <a:sym typeface="Poppins Bold" panose="00000800000000000000"/>
              </a:rPr>
              <a:t>Home</a:t>
            </a:r>
            <a:endParaRPr lang="en-US" sz="2050" b="1" spc="4">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11" name="TextBox 11"/>
          <p:cNvSpPr txBox="1"/>
          <p:nvPr/>
        </p:nvSpPr>
        <p:spPr>
          <a:xfrm>
            <a:off x="6888721" y="733665"/>
            <a:ext cx="1907082" cy="366996"/>
          </a:xfrm>
          <a:prstGeom prst="rect">
            <a:avLst/>
          </a:prstGeom>
        </p:spPr>
        <p:txBody>
          <a:bodyPr lIns="0" tIns="0" rIns="0" bIns="0" rtlCol="0" anchor="t">
            <a:spAutoFit/>
          </a:bodyPr>
          <a:lstStyle/>
          <a:p>
            <a:pPr marL="0" lvl="0" indent="0" algn="ctr">
              <a:lnSpc>
                <a:spcPts val="2870"/>
              </a:lnSpc>
              <a:spcBef>
                <a:spcPct val="0"/>
              </a:spcBef>
            </a:pPr>
            <a:r>
              <a:rPr lang="en-US" sz="2050" spc="4">
                <a:solidFill>
                  <a:srgbClr val="FFFFFF"/>
                </a:solidFill>
                <a:latin typeface="Poppins" panose="00000500000000000000"/>
                <a:ea typeface="Poppins" panose="00000500000000000000"/>
                <a:cs typeface="Poppins" panose="00000500000000000000"/>
                <a:sym typeface="Poppins" panose="00000500000000000000"/>
              </a:rPr>
              <a:t>About</a:t>
            </a:r>
            <a:endParaRPr lang="en-US" sz="2050" spc="4">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2" name="TextBox 12"/>
          <p:cNvSpPr txBox="1"/>
          <p:nvPr/>
        </p:nvSpPr>
        <p:spPr>
          <a:xfrm>
            <a:off x="9596344" y="733665"/>
            <a:ext cx="1589190" cy="366996"/>
          </a:xfrm>
          <a:prstGeom prst="rect">
            <a:avLst/>
          </a:prstGeom>
        </p:spPr>
        <p:txBody>
          <a:bodyPr lIns="0" tIns="0" rIns="0" bIns="0" rtlCol="0" anchor="t">
            <a:spAutoFit/>
          </a:bodyPr>
          <a:lstStyle/>
          <a:p>
            <a:pPr marL="0" lvl="0" indent="0" algn="ctr">
              <a:lnSpc>
                <a:spcPts val="2870"/>
              </a:lnSpc>
              <a:spcBef>
                <a:spcPct val="0"/>
              </a:spcBef>
            </a:pPr>
            <a:r>
              <a:rPr lang="en-US" sz="2050" spc="4">
                <a:solidFill>
                  <a:srgbClr val="FFFFFF"/>
                </a:solidFill>
                <a:latin typeface="Poppins" panose="00000500000000000000"/>
                <a:ea typeface="Poppins" panose="00000500000000000000"/>
                <a:cs typeface="Poppins" panose="00000500000000000000"/>
                <a:sym typeface="Poppins" panose="00000500000000000000"/>
              </a:rPr>
              <a:t>Content</a:t>
            </a:r>
            <a:endParaRPr lang="en-US" sz="2050" spc="4">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3" name="TextBox 13"/>
          <p:cNvSpPr txBox="1"/>
          <p:nvPr/>
        </p:nvSpPr>
        <p:spPr>
          <a:xfrm>
            <a:off x="11529929" y="731452"/>
            <a:ext cx="2224975" cy="366996"/>
          </a:xfrm>
          <a:prstGeom prst="rect">
            <a:avLst/>
          </a:prstGeom>
        </p:spPr>
        <p:txBody>
          <a:bodyPr lIns="0" tIns="0" rIns="0" bIns="0" rtlCol="0" anchor="t">
            <a:spAutoFit/>
          </a:bodyPr>
          <a:lstStyle/>
          <a:p>
            <a:pPr marL="0" lvl="0" indent="0" algn="ctr">
              <a:lnSpc>
                <a:spcPts val="2870"/>
              </a:lnSpc>
              <a:spcBef>
                <a:spcPct val="0"/>
              </a:spcBef>
            </a:pPr>
            <a:r>
              <a:rPr lang="en-US" sz="2050" spc="4">
                <a:solidFill>
                  <a:srgbClr val="FFFFFF"/>
                </a:solidFill>
                <a:latin typeface="Poppins" panose="00000500000000000000"/>
                <a:ea typeface="Poppins" panose="00000500000000000000"/>
                <a:cs typeface="Poppins" panose="00000500000000000000"/>
                <a:sym typeface="Poppins" panose="00000500000000000000"/>
              </a:rPr>
              <a:t>Others</a:t>
            </a:r>
            <a:endParaRPr lang="en-US" sz="2050" spc="4">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4" name="TextBox 14"/>
          <p:cNvSpPr txBox="1"/>
          <p:nvPr/>
        </p:nvSpPr>
        <p:spPr>
          <a:xfrm>
            <a:off x="855218" y="552992"/>
            <a:ext cx="1761862" cy="391640"/>
          </a:xfrm>
          <a:prstGeom prst="rect">
            <a:avLst/>
          </a:prstGeom>
        </p:spPr>
        <p:txBody>
          <a:bodyPr lIns="0" tIns="0" rIns="0" bIns="0" rtlCol="0" anchor="t">
            <a:spAutoFit/>
          </a:bodyPr>
          <a:lstStyle/>
          <a:p>
            <a:pPr marL="0" lvl="0" indent="0" algn="l">
              <a:lnSpc>
                <a:spcPts val="3090"/>
              </a:lnSpc>
              <a:spcBef>
                <a:spcPct val="0"/>
              </a:spcBef>
            </a:pPr>
            <a:r>
              <a:rPr lang="en-US" sz="2205" b="1" spc="4">
                <a:solidFill>
                  <a:srgbClr val="FFFFFF"/>
                </a:solidFill>
                <a:latin typeface="Poppins Heavy" panose="00000A00000000000000"/>
                <a:ea typeface="Poppins Heavy" panose="00000A00000000000000"/>
                <a:cs typeface="Poppins Heavy" panose="00000A00000000000000"/>
                <a:sym typeface="Poppins Heavy" panose="00000A00000000000000"/>
              </a:rPr>
              <a:t>Thynk</a:t>
            </a:r>
            <a:endParaRPr lang="en-US" sz="2205" b="1" spc="4">
              <a:solidFill>
                <a:srgbClr val="FFFFFF"/>
              </a:solidFill>
              <a:latin typeface="Poppins Heavy" panose="00000A00000000000000"/>
              <a:ea typeface="Poppins Heavy" panose="00000A00000000000000"/>
              <a:cs typeface="Poppins Heavy" panose="00000A00000000000000"/>
              <a:sym typeface="Poppins Heavy" panose="00000A00000000000000"/>
            </a:endParaRPr>
          </a:p>
        </p:txBody>
      </p:sp>
      <p:sp>
        <p:nvSpPr>
          <p:cNvPr id="15" name="TextBox 15"/>
          <p:cNvSpPr txBox="1"/>
          <p:nvPr/>
        </p:nvSpPr>
        <p:spPr>
          <a:xfrm>
            <a:off x="855218" y="874053"/>
            <a:ext cx="1761862" cy="391640"/>
          </a:xfrm>
          <a:prstGeom prst="rect">
            <a:avLst/>
          </a:prstGeom>
        </p:spPr>
        <p:txBody>
          <a:bodyPr lIns="0" tIns="0" rIns="0" bIns="0" rtlCol="0" anchor="t">
            <a:spAutoFit/>
          </a:bodyPr>
          <a:lstStyle/>
          <a:p>
            <a:pPr marL="0" lvl="0" indent="0" algn="l">
              <a:lnSpc>
                <a:spcPts val="3090"/>
              </a:lnSpc>
              <a:spcBef>
                <a:spcPct val="0"/>
              </a:spcBef>
            </a:pPr>
            <a:r>
              <a:rPr lang="en-US" sz="2205" spc="4">
                <a:solidFill>
                  <a:srgbClr val="FFFFFF"/>
                </a:solidFill>
                <a:latin typeface="Poppins" panose="00000500000000000000"/>
                <a:ea typeface="Poppins" panose="00000500000000000000"/>
                <a:cs typeface="Poppins" panose="00000500000000000000"/>
                <a:sym typeface="Poppins" panose="00000500000000000000"/>
              </a:rPr>
              <a:t>Unlimited.</a:t>
            </a:r>
            <a:endParaRPr lang="en-US" sz="2205" spc="4">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6" name="TextBox 16"/>
          <p:cNvSpPr txBox="1"/>
          <p:nvPr/>
        </p:nvSpPr>
        <p:spPr>
          <a:xfrm>
            <a:off x="1060873" y="9046346"/>
            <a:ext cx="4747340" cy="451551"/>
          </a:xfrm>
          <a:prstGeom prst="rect">
            <a:avLst/>
          </a:prstGeom>
        </p:spPr>
        <p:txBody>
          <a:bodyPr lIns="0" tIns="0" rIns="0" bIns="0" rtlCol="0" anchor="t">
            <a:spAutoFit/>
          </a:bodyPr>
          <a:lstStyle/>
          <a:p>
            <a:pPr algn="l">
              <a:lnSpc>
                <a:spcPts val="3460"/>
              </a:lnSpc>
            </a:pPr>
            <a:r>
              <a:rPr lang="en-US" sz="2470">
                <a:solidFill>
                  <a:srgbClr val="FFFFFF"/>
                </a:solidFill>
                <a:latin typeface="Poppins" panose="00000500000000000000"/>
                <a:ea typeface="Poppins" panose="00000500000000000000"/>
                <a:cs typeface="Poppins" panose="00000500000000000000"/>
                <a:sym typeface="Poppins" panose="00000500000000000000"/>
              </a:rPr>
              <a:t>www.reallygreatsite.com</a:t>
            </a:r>
            <a:endParaRPr lang="en-US" sz="247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7" name="TextBox 17"/>
          <p:cNvSpPr txBox="1"/>
          <p:nvPr/>
        </p:nvSpPr>
        <p:spPr>
          <a:xfrm>
            <a:off x="12544133" y="9046346"/>
            <a:ext cx="4747340" cy="451551"/>
          </a:xfrm>
          <a:prstGeom prst="rect">
            <a:avLst/>
          </a:prstGeom>
        </p:spPr>
        <p:txBody>
          <a:bodyPr lIns="0" tIns="0" rIns="0" bIns="0" rtlCol="0" anchor="t">
            <a:spAutoFit/>
          </a:bodyPr>
          <a:lstStyle/>
          <a:p>
            <a:pPr algn="r">
              <a:lnSpc>
                <a:spcPts val="3460"/>
              </a:lnSpc>
            </a:pPr>
            <a:r>
              <a:rPr lang="en-US" sz="2470">
                <a:solidFill>
                  <a:srgbClr val="FFFFFF"/>
                </a:solidFill>
                <a:latin typeface="Poppins" panose="00000500000000000000"/>
                <a:ea typeface="Poppins" panose="00000500000000000000"/>
                <a:cs typeface="Poppins" panose="00000500000000000000"/>
                <a:sym typeface="Poppins" panose="00000500000000000000"/>
              </a:rPr>
              <a:t>hello@reallygreatsite.com</a:t>
            </a:r>
            <a:endParaRPr lang="en-US" sz="247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8" name="TextBox 18"/>
          <p:cNvSpPr txBox="1"/>
          <p:nvPr/>
        </p:nvSpPr>
        <p:spPr>
          <a:xfrm>
            <a:off x="8528202" y="9061735"/>
            <a:ext cx="1274721" cy="451551"/>
          </a:xfrm>
          <a:prstGeom prst="rect">
            <a:avLst/>
          </a:prstGeom>
        </p:spPr>
        <p:txBody>
          <a:bodyPr lIns="0" tIns="0" rIns="0" bIns="0" rtlCol="0" anchor="t">
            <a:spAutoFit/>
          </a:bodyPr>
          <a:lstStyle/>
          <a:p>
            <a:pPr algn="ctr">
              <a:lnSpc>
                <a:spcPts val="3460"/>
              </a:lnSpc>
            </a:pPr>
            <a:r>
              <a:rPr lang="en-US" sz="2470">
                <a:solidFill>
                  <a:srgbClr val="FFFFFF"/>
                </a:solidFill>
                <a:latin typeface="Poppins" panose="00000500000000000000"/>
                <a:ea typeface="Poppins" panose="00000500000000000000"/>
                <a:cs typeface="Poppins" panose="00000500000000000000"/>
                <a:sym typeface="Poppins" panose="00000500000000000000"/>
              </a:rPr>
              <a:t>-</a:t>
            </a:r>
            <a:endParaRPr lang="en-US" sz="2470">
              <a:solidFill>
                <a:srgbClr val="FFFFFF"/>
              </a:solidFill>
              <a:latin typeface="Poppins" panose="00000500000000000000"/>
              <a:ea typeface="Poppins" panose="00000500000000000000"/>
              <a:cs typeface="Poppins" panose="00000500000000000000"/>
              <a:sym typeface="Poppins" panose="00000500000000000000"/>
            </a:endParaRPr>
          </a:p>
        </p:txBody>
      </p:sp>
      <p:grpSp>
        <p:nvGrpSpPr>
          <p:cNvPr id="19" name="Group 19"/>
          <p:cNvGrpSpPr/>
          <p:nvPr/>
        </p:nvGrpSpPr>
        <p:grpSpPr>
          <a:xfrm rot="0">
            <a:off x="1450824" y="2757678"/>
            <a:ext cx="9672650" cy="3704844"/>
            <a:chOff x="0" y="0"/>
            <a:chExt cx="2547529" cy="975761"/>
          </a:xfrm>
        </p:grpSpPr>
        <p:sp>
          <p:nvSpPr>
            <p:cNvPr id="20" name="Freeform 20"/>
            <p:cNvSpPr/>
            <p:nvPr/>
          </p:nvSpPr>
          <p:spPr>
            <a:xfrm>
              <a:off x="0" y="0"/>
              <a:ext cx="2547529" cy="975761"/>
            </a:xfrm>
            <a:custGeom>
              <a:avLst/>
              <a:gdLst/>
              <a:ahLst/>
              <a:cxnLst/>
              <a:rect l="l" t="t" r="r" b="b"/>
              <a:pathLst>
                <a:path w="2547529" h="975761">
                  <a:moveTo>
                    <a:pt x="80039" y="0"/>
                  </a:moveTo>
                  <a:lnTo>
                    <a:pt x="2467490" y="0"/>
                  </a:lnTo>
                  <a:cubicBezTo>
                    <a:pt x="2511694" y="0"/>
                    <a:pt x="2547529" y="35835"/>
                    <a:pt x="2547529" y="80039"/>
                  </a:cubicBezTo>
                  <a:lnTo>
                    <a:pt x="2547529" y="895722"/>
                  </a:lnTo>
                  <a:cubicBezTo>
                    <a:pt x="2547529" y="939927"/>
                    <a:pt x="2511694" y="975761"/>
                    <a:pt x="2467490" y="975761"/>
                  </a:cubicBezTo>
                  <a:lnTo>
                    <a:pt x="80039" y="975761"/>
                  </a:lnTo>
                  <a:cubicBezTo>
                    <a:pt x="35835" y="975761"/>
                    <a:pt x="0" y="939927"/>
                    <a:pt x="0" y="895722"/>
                  </a:cubicBezTo>
                  <a:lnTo>
                    <a:pt x="0" y="80039"/>
                  </a:lnTo>
                  <a:cubicBezTo>
                    <a:pt x="0" y="35835"/>
                    <a:pt x="35835" y="0"/>
                    <a:pt x="80039" y="0"/>
                  </a:cubicBezTo>
                  <a:close/>
                </a:path>
              </a:pathLst>
            </a:custGeom>
            <a:solidFill>
              <a:srgbClr val="00FFFF"/>
            </a:solidFill>
          </p:spPr>
        </p:sp>
        <p:sp>
          <p:nvSpPr>
            <p:cNvPr id="21" name="TextBox 21"/>
            <p:cNvSpPr txBox="1"/>
            <p:nvPr/>
          </p:nvSpPr>
          <p:spPr>
            <a:xfrm>
              <a:off x="0" y="-180975"/>
              <a:ext cx="2547529" cy="1156736"/>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3.3 Dataset 3 - US Baby Names Dataset (1880–2010)</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22" name="TextBox 22"/>
          <p:cNvSpPr txBox="1"/>
          <p:nvPr/>
        </p:nvSpPr>
        <p:spPr>
          <a:xfrm>
            <a:off x="16975319" y="838332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27</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700" y="261466"/>
            <a:ext cx="4860236" cy="1534467"/>
            <a:chOff x="0" y="0"/>
            <a:chExt cx="1280062" cy="404140"/>
          </a:xfrm>
        </p:grpSpPr>
        <p:sp>
          <p:nvSpPr>
            <p:cNvPr id="3" name="Freeform 3"/>
            <p:cNvSpPr/>
            <p:nvPr/>
          </p:nvSpPr>
          <p:spPr>
            <a:xfrm>
              <a:off x="0" y="0"/>
              <a:ext cx="1280062" cy="404140"/>
            </a:xfrm>
            <a:custGeom>
              <a:avLst/>
              <a:gdLst/>
              <a:ahLst/>
              <a:cxnLst/>
              <a:rect l="l" t="t" r="r" b="b"/>
              <a:pathLst>
                <a:path w="1280062" h="404140">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id="4" name="TextBox 4"/>
            <p:cNvSpPr txBox="1"/>
            <p:nvPr/>
          </p:nvSpPr>
          <p:spPr>
            <a:xfrm>
              <a:off x="0" y="-85725"/>
              <a:ext cx="1280062" cy="489865"/>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3.3 Dataset 3 </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a:off x="8676173" y="2289067"/>
            <a:ext cx="9611827" cy="6227017"/>
          </a:xfrm>
          <a:custGeom>
            <a:avLst/>
            <a:gdLst/>
            <a:ahLst/>
            <a:cxnLst/>
            <a:rect l="l" t="t" r="r" b="b"/>
            <a:pathLst>
              <a:path w="9611827" h="6227017">
                <a:moveTo>
                  <a:pt x="0" y="0"/>
                </a:moveTo>
                <a:lnTo>
                  <a:pt x="9611827" y="0"/>
                </a:lnTo>
                <a:lnTo>
                  <a:pt x="9611827" y="6227017"/>
                </a:lnTo>
                <a:lnTo>
                  <a:pt x="0" y="6227017"/>
                </a:lnTo>
                <a:lnTo>
                  <a:pt x="0" y="0"/>
                </a:lnTo>
                <a:close/>
              </a:path>
            </a:pathLst>
          </a:custGeom>
          <a:blipFill>
            <a:blip r:embed="rId1"/>
            <a:stretch>
              <a:fillRect/>
            </a:stretch>
          </a:blipFill>
        </p:spPr>
      </p:sp>
      <p:sp>
        <p:nvSpPr>
          <p:cNvPr id="6" name="TextBox 6"/>
          <p:cNvSpPr txBox="1"/>
          <p:nvPr/>
        </p:nvSpPr>
        <p:spPr>
          <a:xfrm>
            <a:off x="1028700" y="2358438"/>
            <a:ext cx="7647473" cy="740462"/>
          </a:xfrm>
          <a:prstGeom prst="rect">
            <a:avLst/>
          </a:prstGeom>
        </p:spPr>
        <p:txBody>
          <a:bodyPr lIns="0" tIns="0" rIns="0" bIns="0" rtlCol="0" anchor="t">
            <a:spAutoFit/>
          </a:bodyPr>
          <a:lstStyle/>
          <a:p>
            <a:pPr algn="just">
              <a:lnSpc>
                <a:spcPts val="5260"/>
              </a:lnSpc>
            </a:pPr>
            <a:r>
              <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rPr>
              <a:t>Giới thiệu và mục tiêu</a:t>
            </a:r>
            <a:endPar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TextBox 7"/>
          <p:cNvSpPr txBox="1"/>
          <p:nvPr/>
        </p:nvSpPr>
        <p:spPr>
          <a:xfrm>
            <a:off x="1028700" y="3498950"/>
            <a:ext cx="7405123" cy="5958490"/>
          </a:xfrm>
          <a:prstGeom prst="rect">
            <a:avLst/>
          </a:prstGeom>
        </p:spPr>
        <p:txBody>
          <a:bodyPr lIns="0" tIns="0" rIns="0" bIns="0" rtlCol="0" anchor="t">
            <a:spAutoFit/>
          </a:bodyPr>
          <a:lstStyle/>
          <a:p>
            <a:pPr marL="601980" lvl="1" indent="-300990" algn="l">
              <a:lnSpc>
                <a:spcPts val="3905"/>
              </a:lnSpc>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Nội dung:</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Dữ liệ</a:t>
            </a:r>
            <a:r>
              <a:rPr lang="en-US" sz="2790" spc="5">
                <a:solidFill>
                  <a:srgbClr val="FFFFFF"/>
                </a:solidFill>
                <a:latin typeface="Poppins" panose="00000500000000000000"/>
                <a:ea typeface="Poppins" panose="00000500000000000000"/>
                <a:cs typeface="Poppins" panose="00000500000000000000"/>
                <a:sym typeface="Poppins" panose="00000500000000000000"/>
              </a:rPr>
              <a:t>u: &gt;1.69 triệu bản ghi (SSA 1880–2010).</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Mỗi bản ghi gồm: tên (name), giới tính (sex), số trẻ (births), năm (year).</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Mục tiêu phân tích:</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 ✅ </a:t>
            </a:r>
            <a:r>
              <a:rPr lang="en-US" sz="2790" spc="5">
                <a:solidFill>
                  <a:srgbClr val="FFFFFF"/>
                </a:solidFill>
                <a:latin typeface="Poppins" panose="00000500000000000000"/>
                <a:ea typeface="Poppins" panose="00000500000000000000"/>
                <a:cs typeface="Poppins" panose="00000500000000000000"/>
                <a:sym typeface="Poppins" panose="00000500000000000000"/>
              </a:rPr>
              <a:t>Quy mô dữ liệu &amp; phân bố giới tính</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 ✅ Xu hướng đặt tên theo thời gian</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 ✅ Phân tích ngôn ngữ – chữ cái cuối</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 ✅ Xu hướng văn hóa – xã hội qua 130 năm</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905"/>
              </a:lnSpc>
              <a:spcBef>
                <a:spcPct val="0"/>
              </a:spcBef>
            </a:pPr>
          </a:p>
        </p:txBody>
      </p:sp>
      <p:sp>
        <p:nvSpPr>
          <p:cNvPr id="8" name="TextBox 8"/>
          <p:cNvSpPr txBox="1"/>
          <p:nvPr/>
        </p:nvSpPr>
        <p:spPr>
          <a:xfrm>
            <a:off x="16975336" y="9059863"/>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28</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482916" y="187117"/>
            <a:ext cx="3690479" cy="1289634"/>
            <a:chOff x="0" y="0"/>
            <a:chExt cx="971978" cy="339657"/>
          </a:xfrm>
        </p:grpSpPr>
        <p:sp>
          <p:nvSpPr>
            <p:cNvPr id="3" name="Freeform 3"/>
            <p:cNvSpPr/>
            <p:nvPr/>
          </p:nvSpPr>
          <p:spPr>
            <a:xfrm>
              <a:off x="0" y="0"/>
              <a:ext cx="971978" cy="339657"/>
            </a:xfrm>
            <a:custGeom>
              <a:avLst/>
              <a:gdLst/>
              <a:ahLst/>
              <a:cxnLst/>
              <a:rect l="l" t="t" r="r" b="b"/>
              <a:pathLst>
                <a:path w="971978" h="339657">
                  <a:moveTo>
                    <a:pt x="169828" y="0"/>
                  </a:moveTo>
                  <a:lnTo>
                    <a:pt x="802150" y="0"/>
                  </a:lnTo>
                  <a:cubicBezTo>
                    <a:pt x="847191" y="0"/>
                    <a:pt x="890387" y="17893"/>
                    <a:pt x="922236" y="49742"/>
                  </a:cubicBezTo>
                  <a:cubicBezTo>
                    <a:pt x="954085" y="81591"/>
                    <a:pt x="971978" y="124787"/>
                    <a:pt x="971978" y="169828"/>
                  </a:cubicBezTo>
                  <a:lnTo>
                    <a:pt x="971978" y="169828"/>
                  </a:lnTo>
                  <a:cubicBezTo>
                    <a:pt x="971978" y="263622"/>
                    <a:pt x="895943" y="339657"/>
                    <a:pt x="802150" y="339657"/>
                  </a:cubicBezTo>
                  <a:lnTo>
                    <a:pt x="169828" y="339657"/>
                  </a:lnTo>
                  <a:cubicBezTo>
                    <a:pt x="76035" y="339657"/>
                    <a:pt x="0" y="263622"/>
                    <a:pt x="0" y="169828"/>
                  </a:cubicBezTo>
                  <a:lnTo>
                    <a:pt x="0" y="169828"/>
                  </a:lnTo>
                  <a:cubicBezTo>
                    <a:pt x="0" y="76035"/>
                    <a:pt x="76035" y="0"/>
                    <a:pt x="169828" y="0"/>
                  </a:cubicBezTo>
                  <a:close/>
                </a:path>
              </a:pathLst>
            </a:custGeom>
            <a:solidFill>
              <a:srgbClr val="00FFFF"/>
            </a:solidFill>
          </p:spPr>
        </p:sp>
        <p:sp>
          <p:nvSpPr>
            <p:cNvPr id="4" name="TextBox 4"/>
            <p:cNvSpPr txBox="1"/>
            <p:nvPr/>
          </p:nvSpPr>
          <p:spPr>
            <a:xfrm>
              <a:off x="0" y="-85725"/>
              <a:ext cx="971978" cy="425382"/>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3.3 Dataset 3</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a:off x="5734315" y="4914049"/>
            <a:ext cx="11241021" cy="3958106"/>
          </a:xfrm>
          <a:custGeom>
            <a:avLst/>
            <a:gdLst/>
            <a:ahLst/>
            <a:cxnLst/>
            <a:rect l="l" t="t" r="r" b="b"/>
            <a:pathLst>
              <a:path w="11241021" h="3958106">
                <a:moveTo>
                  <a:pt x="0" y="0"/>
                </a:moveTo>
                <a:lnTo>
                  <a:pt x="11241021" y="0"/>
                </a:lnTo>
                <a:lnTo>
                  <a:pt x="11241021" y="3958106"/>
                </a:lnTo>
                <a:lnTo>
                  <a:pt x="0" y="3958106"/>
                </a:lnTo>
                <a:lnTo>
                  <a:pt x="0" y="0"/>
                </a:lnTo>
                <a:close/>
              </a:path>
            </a:pathLst>
          </a:custGeom>
          <a:blipFill>
            <a:blip r:embed="rId1"/>
            <a:stretch>
              <a:fillRect/>
            </a:stretch>
          </a:blipFill>
        </p:spPr>
      </p:sp>
      <p:sp>
        <p:nvSpPr>
          <p:cNvPr id="6" name="TextBox 6"/>
          <p:cNvSpPr txBox="1"/>
          <p:nvPr/>
        </p:nvSpPr>
        <p:spPr>
          <a:xfrm>
            <a:off x="494748" y="3329326"/>
            <a:ext cx="4848404" cy="4563167"/>
          </a:xfrm>
          <a:prstGeom prst="rect">
            <a:avLst/>
          </a:prstGeom>
        </p:spPr>
        <p:txBody>
          <a:bodyPr lIns="0" tIns="0" rIns="0" bIns="0" rtlCol="0" anchor="t">
            <a:spAutoFit/>
          </a:bodyPr>
          <a:lstStyle/>
          <a:p>
            <a:pPr algn="l">
              <a:lnSpc>
                <a:spcPts val="7225"/>
              </a:lnSpc>
              <a:spcBef>
                <a:spcPct val="0"/>
              </a:spcBef>
            </a:pPr>
            <a:r>
              <a:rPr lang="en-US" sz="5160" spc="10">
                <a:solidFill>
                  <a:srgbClr val="FFFFFF"/>
                </a:solidFill>
                <a:latin typeface="Poppins" panose="00000500000000000000"/>
                <a:ea typeface="Poppins" panose="00000500000000000000"/>
                <a:cs typeface="Poppins" panose="00000500000000000000"/>
                <a:sym typeface="Poppins" panose="00000500000000000000"/>
              </a:rPr>
              <a:t>Cá</a:t>
            </a:r>
            <a:r>
              <a:rPr lang="en-US" sz="5160" spc="10">
                <a:solidFill>
                  <a:srgbClr val="FFFFFF"/>
                </a:solidFill>
                <a:latin typeface="Poppins" panose="00000500000000000000"/>
                <a:ea typeface="Poppins" panose="00000500000000000000"/>
                <a:cs typeface="Poppins" panose="00000500000000000000"/>
                <a:sym typeface="Poppins" panose="00000500000000000000"/>
              </a:rPr>
              <a:t>c bước xử lý &amp; phân tích dữ liệu</a:t>
            </a:r>
            <a:endParaRPr lang="en-US" sz="5160" spc="10">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7225"/>
              </a:lnSpc>
              <a:spcBef>
                <a:spcPct val="0"/>
              </a:spcBef>
            </a:pPr>
          </a:p>
          <a:p>
            <a:pPr algn="l">
              <a:lnSpc>
                <a:spcPts val="7225"/>
              </a:lnSpc>
              <a:spcBef>
                <a:spcPct val="0"/>
              </a:spcBef>
            </a:pPr>
          </a:p>
        </p:txBody>
      </p:sp>
      <p:sp>
        <p:nvSpPr>
          <p:cNvPr id="7" name="TextBox 7"/>
          <p:cNvSpPr txBox="1"/>
          <p:nvPr/>
        </p:nvSpPr>
        <p:spPr>
          <a:xfrm>
            <a:off x="5734315" y="514649"/>
            <a:ext cx="14256944" cy="3905632"/>
          </a:xfrm>
          <a:prstGeom prst="rect">
            <a:avLst/>
          </a:prstGeom>
        </p:spPr>
        <p:txBody>
          <a:bodyPr lIns="0" tIns="0" rIns="0" bIns="0" rtlCol="0" anchor="t">
            <a:spAutoFit/>
          </a:bodyPr>
          <a:lstStyle/>
          <a:p>
            <a:pPr algn="l">
              <a:lnSpc>
                <a:spcPts val="3410"/>
              </a:lnSpc>
              <a:spcBef>
                <a:spcPct val="0"/>
              </a:spcBef>
            </a:pPr>
            <a:r>
              <a:rPr lang="en-US" sz="2435" spc="4">
                <a:solidFill>
                  <a:srgbClr val="FFFFFF"/>
                </a:solidFill>
                <a:latin typeface="Poppins" panose="00000500000000000000"/>
                <a:ea typeface="Poppins" panose="00000500000000000000"/>
                <a:cs typeface="Poppins" panose="00000500000000000000"/>
                <a:sym typeface="Poppins" panose="00000500000000000000"/>
              </a:rPr>
              <a:t>1️⃣ Nạp d</a:t>
            </a:r>
            <a:r>
              <a:rPr lang="en-US" sz="2435" spc="4">
                <a:solidFill>
                  <a:srgbClr val="FFFFFF"/>
                </a:solidFill>
                <a:latin typeface="Poppins" panose="00000500000000000000"/>
                <a:ea typeface="Poppins" panose="00000500000000000000"/>
                <a:cs typeface="Poppins" panose="00000500000000000000"/>
                <a:sym typeface="Poppins" panose="00000500000000000000"/>
              </a:rPr>
              <a:t>ữ liệ</a:t>
            </a:r>
            <a:r>
              <a:rPr lang="en-US" sz="2435" spc="4">
                <a:solidFill>
                  <a:srgbClr val="FFFFFF"/>
                </a:solidFill>
                <a:latin typeface="Poppins" panose="00000500000000000000"/>
                <a:ea typeface="Poppins" panose="00000500000000000000"/>
                <a:cs typeface="Poppins" panose="00000500000000000000"/>
                <a:sym typeface="Poppins" panose="00000500000000000000"/>
              </a:rPr>
              <a:t>u: đọc file babynames.csv (SSA official).</a:t>
            </a:r>
            <a:endParaRPr lang="en-US" sz="2435" spc="4">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410"/>
              </a:lnSpc>
              <a:spcBef>
                <a:spcPct val="0"/>
              </a:spcBef>
            </a:pPr>
            <a:r>
              <a:rPr lang="en-US" sz="2435" spc="4">
                <a:solidFill>
                  <a:srgbClr val="FFFFFF"/>
                </a:solidFill>
                <a:latin typeface="Poppins" panose="00000500000000000000"/>
                <a:ea typeface="Poppins" panose="00000500000000000000"/>
                <a:cs typeface="Poppins" panose="00000500000000000000"/>
                <a:sym typeface="Poppins" panose="00000500000000000000"/>
              </a:rPr>
              <a:t>2️⃣</a:t>
            </a:r>
            <a:r>
              <a:rPr lang="en-US" sz="2435" spc="4">
                <a:solidFill>
                  <a:srgbClr val="FFFFFF"/>
                </a:solidFill>
                <a:latin typeface="Poppins" panose="00000500000000000000"/>
                <a:ea typeface="Poppins" panose="00000500000000000000"/>
                <a:cs typeface="Poppins" panose="00000500000000000000"/>
                <a:sym typeface="Poppins" panose="00000500000000000000"/>
              </a:rPr>
              <a:t> Tiền xử lý: chuẩn hóa tên, thêm cột prop = births / tổng số sinh.</a:t>
            </a:r>
            <a:endParaRPr lang="en-US" sz="2435" spc="4">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410"/>
              </a:lnSpc>
              <a:spcBef>
                <a:spcPct val="0"/>
              </a:spcBef>
            </a:pPr>
            <a:r>
              <a:rPr lang="en-US" sz="2435" spc="4">
                <a:solidFill>
                  <a:srgbClr val="FFFFFF"/>
                </a:solidFill>
                <a:latin typeface="Poppins" panose="00000500000000000000"/>
                <a:ea typeface="Poppins" panose="00000500000000000000"/>
                <a:cs typeface="Poppins" panose="00000500000000000000"/>
                <a:sym typeface="Poppins" panose="00000500000000000000"/>
              </a:rPr>
              <a:t>3️⃣ Lọ</a:t>
            </a:r>
            <a:r>
              <a:rPr lang="en-US" sz="2435" spc="4">
                <a:solidFill>
                  <a:srgbClr val="FFFFFF"/>
                </a:solidFill>
                <a:latin typeface="Poppins" panose="00000500000000000000"/>
                <a:ea typeface="Poppins" panose="00000500000000000000"/>
                <a:cs typeface="Poppins" panose="00000500000000000000"/>
                <a:sym typeface="Poppins" panose="00000500000000000000"/>
              </a:rPr>
              <a:t>c Top 1000 tên mỗi năm (theo</a:t>
            </a:r>
            <a:r>
              <a:rPr lang="en-US" sz="2435" spc="4">
                <a:solidFill>
                  <a:srgbClr val="FFFFFF"/>
                </a:solidFill>
                <a:latin typeface="Poppins" panose="00000500000000000000"/>
                <a:ea typeface="Poppins" panose="00000500000000000000"/>
                <a:cs typeface="Poppins" panose="00000500000000000000"/>
                <a:sym typeface="Poppins" panose="00000500000000000000"/>
              </a:rPr>
              <a:t> </a:t>
            </a:r>
            <a:r>
              <a:rPr lang="en-US" sz="2435" spc="4">
                <a:solidFill>
                  <a:srgbClr val="FFFFFF"/>
                </a:solidFill>
                <a:latin typeface="Poppins" panose="00000500000000000000"/>
                <a:ea typeface="Poppins" panose="00000500000000000000"/>
                <a:cs typeface="Poppins" panose="00000500000000000000"/>
                <a:sym typeface="Poppins" panose="00000500000000000000"/>
              </a:rPr>
              <a:t>year, sex).</a:t>
            </a:r>
            <a:endParaRPr lang="en-US" sz="2435" spc="4">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410"/>
              </a:lnSpc>
              <a:spcBef>
                <a:spcPct val="0"/>
              </a:spcBef>
            </a:pPr>
            <a:r>
              <a:rPr lang="en-US" sz="2435" spc="4">
                <a:solidFill>
                  <a:srgbClr val="FFFFFF"/>
                </a:solidFill>
                <a:latin typeface="Poppins" panose="00000500000000000000"/>
                <a:ea typeface="Poppins" panose="00000500000000000000"/>
                <a:cs typeface="Poppins" panose="00000500000000000000"/>
                <a:sym typeface="Poppins" panose="00000500000000000000"/>
              </a:rPr>
              <a:t>4️⃣ Trực quan hóa xu hướng:</a:t>
            </a:r>
            <a:endParaRPr lang="en-US" sz="2435" spc="4">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410"/>
              </a:lnSpc>
              <a:spcBef>
                <a:spcPct val="0"/>
              </a:spcBef>
            </a:pPr>
            <a:r>
              <a:rPr lang="en-US" sz="2435" spc="4">
                <a:solidFill>
                  <a:srgbClr val="FFFFFF"/>
                </a:solidFill>
                <a:latin typeface="Poppins" panose="00000500000000000000"/>
                <a:ea typeface="Poppins" panose="00000500000000000000"/>
                <a:cs typeface="Poppins" panose="00000500000000000000"/>
                <a:sym typeface="Poppins" panose="00000500000000000000"/>
              </a:rPr>
              <a:t>        - Tổng sinh theo giới</a:t>
            </a:r>
            <a:endParaRPr lang="en-US" sz="2435" spc="4">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410"/>
              </a:lnSpc>
              <a:spcBef>
                <a:spcPct val="0"/>
              </a:spcBef>
            </a:pPr>
            <a:r>
              <a:rPr lang="en-US" sz="2435" spc="4">
                <a:solidFill>
                  <a:srgbClr val="FFFFFF"/>
                </a:solidFill>
                <a:latin typeface="Poppins" panose="00000500000000000000"/>
                <a:ea typeface="Poppins" panose="00000500000000000000"/>
                <a:cs typeface="Poppins" panose="00000500000000000000"/>
                <a:sym typeface="Poppins" panose="00000500000000000000"/>
              </a:rPr>
              <a:t>        - Tên phổ biến (Mary, John...)</a:t>
            </a:r>
            <a:endParaRPr lang="en-US" sz="2435" spc="4">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410"/>
              </a:lnSpc>
              <a:spcBef>
                <a:spcPct val="0"/>
              </a:spcBef>
            </a:pPr>
            <a:r>
              <a:rPr lang="en-US" sz="2435" spc="4">
                <a:solidFill>
                  <a:srgbClr val="FFFFFF"/>
                </a:solidFill>
                <a:latin typeface="Poppins" panose="00000500000000000000"/>
                <a:ea typeface="Poppins" panose="00000500000000000000"/>
                <a:cs typeface="Poppins" panose="00000500000000000000"/>
                <a:sym typeface="Poppins" panose="00000500000000000000"/>
              </a:rPr>
              <a:t>        - Độ đa dạng Top 1000</a:t>
            </a:r>
            <a:endParaRPr lang="en-US" sz="2435" spc="4">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410"/>
              </a:lnSpc>
              <a:spcBef>
                <a:spcPct val="0"/>
              </a:spcBef>
            </a:pPr>
            <a:r>
              <a:rPr lang="en-US" sz="2435" spc="4">
                <a:solidFill>
                  <a:srgbClr val="FFFFFF"/>
                </a:solidFill>
                <a:latin typeface="Poppins" panose="00000500000000000000"/>
                <a:ea typeface="Poppins" panose="00000500000000000000"/>
                <a:cs typeface="Poppins" panose="00000500000000000000"/>
                <a:sym typeface="Poppins" panose="00000500000000000000"/>
              </a:rPr>
              <a:t>        - Chữ cái cuối cùng</a:t>
            </a:r>
            <a:endParaRPr lang="en-US" sz="2435" spc="4">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410"/>
              </a:lnSpc>
              <a:spcBef>
                <a:spcPct val="0"/>
              </a:spcBef>
            </a:pPr>
            <a:r>
              <a:rPr lang="en-US" sz="2435" spc="4">
                <a:solidFill>
                  <a:srgbClr val="FFFFFF"/>
                </a:solidFill>
                <a:latin typeface="Poppins" panose="00000500000000000000"/>
                <a:ea typeface="Poppins" panose="00000500000000000000"/>
                <a:cs typeface="Poppins" panose="00000500000000000000"/>
                <a:sym typeface="Poppins" panose="00000500000000000000"/>
              </a:rPr>
              <a:t>        - Nhóm tên unisex</a:t>
            </a:r>
            <a:endParaRPr lang="en-US" sz="2435" spc="4">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8" name="TextBox 8"/>
          <p:cNvSpPr txBox="1"/>
          <p:nvPr/>
        </p:nvSpPr>
        <p:spPr>
          <a:xfrm>
            <a:off x="16975336" y="9059863"/>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29</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683" y="404679"/>
            <a:ext cx="16155029" cy="1571244"/>
            <a:chOff x="0" y="0"/>
            <a:chExt cx="4254822" cy="413826"/>
          </a:xfrm>
        </p:grpSpPr>
        <p:sp>
          <p:nvSpPr>
            <p:cNvPr id="3" name="Freeform 3"/>
            <p:cNvSpPr/>
            <p:nvPr/>
          </p:nvSpPr>
          <p:spPr>
            <a:xfrm>
              <a:off x="0" y="0"/>
              <a:ext cx="4254822" cy="413826"/>
            </a:xfrm>
            <a:custGeom>
              <a:avLst/>
              <a:gdLst/>
              <a:ahLst/>
              <a:cxnLst/>
              <a:rect l="l" t="t" r="r" b="b"/>
              <a:pathLst>
                <a:path w="4254822" h="413826">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id="4" name="TextBox 4"/>
            <p:cNvSpPr txBox="1"/>
            <p:nvPr/>
          </p:nvSpPr>
          <p:spPr>
            <a:xfrm>
              <a:off x="0" y="-180975"/>
              <a:ext cx="4254822" cy="594801"/>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3.1. Dataset 1 – Bitly Data from 1.USA.gov</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149749" y="2740944"/>
            <a:ext cx="4001809" cy="4001809"/>
          </a:xfrm>
          <a:custGeom>
            <a:avLst/>
            <a:gdLst/>
            <a:ahLst/>
            <a:cxnLst/>
            <a:rect l="l" t="t" r="r" b="b"/>
            <a:pathLst>
              <a:path w="4001809" h="4001809">
                <a:moveTo>
                  <a:pt x="0" y="0"/>
                </a:moveTo>
                <a:lnTo>
                  <a:pt x="4001809" y="0"/>
                </a:lnTo>
                <a:lnTo>
                  <a:pt x="4001809" y="4001809"/>
                </a:lnTo>
                <a:lnTo>
                  <a:pt x="0" y="40018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1028700" y="2681380"/>
            <a:ext cx="11137713" cy="638175"/>
          </a:xfrm>
          <a:prstGeom prst="rect">
            <a:avLst/>
          </a:prstGeom>
        </p:spPr>
        <p:txBody>
          <a:bodyPr lIns="0" tIns="0" rIns="0" bIns="0" rtlCol="0" anchor="t">
            <a:spAutoFit/>
          </a:bodyPr>
          <a:lstStyle/>
          <a:p>
            <a:pPr algn="just">
              <a:lnSpc>
                <a:spcPts val="4650"/>
              </a:lnSpc>
            </a:pPr>
            <a:r>
              <a:rPr lang="en-US" sz="5000">
                <a:solidFill>
                  <a:srgbClr val="00FFFF"/>
                </a:solidFill>
                <a:latin typeface="Zen Dots"/>
                <a:ea typeface="Zen Dots"/>
                <a:cs typeface="Zen Dots"/>
                <a:sym typeface="Zen Dots"/>
              </a:rPr>
              <a:t>3.1.2 PHÂN TÍCH</a:t>
            </a:r>
            <a:endParaRPr lang="en-US" sz="5000">
              <a:solidFill>
                <a:srgbClr val="00FFFF"/>
              </a:solidFill>
              <a:latin typeface="Zen Dots"/>
              <a:ea typeface="Zen Dots"/>
              <a:cs typeface="Zen Dots"/>
              <a:sym typeface="Zen Dots"/>
            </a:endParaRPr>
          </a:p>
        </p:txBody>
      </p:sp>
      <p:sp>
        <p:nvSpPr>
          <p:cNvPr id="7" name="AutoShape 7"/>
          <p:cNvSpPr/>
          <p:nvPr/>
        </p:nvSpPr>
        <p:spPr>
          <a:xfrm>
            <a:off x="1028683" y="9272587"/>
            <a:ext cx="16230600" cy="19050"/>
          </a:xfrm>
          <a:prstGeom prst="line">
            <a:avLst/>
          </a:prstGeom>
          <a:ln w="19050" cap="flat">
            <a:solidFill>
              <a:srgbClr val="FFFFFF"/>
            </a:solidFill>
            <a:prstDash val="solid"/>
            <a:headEnd type="none" w="sm" len="sm"/>
            <a:tailEnd type="none" w="sm" len="sm"/>
          </a:ln>
        </p:spPr>
      </p:sp>
      <p:sp>
        <p:nvSpPr>
          <p:cNvPr id="8" name="Freeform 8"/>
          <p:cNvSpPr/>
          <p:nvPr/>
        </p:nvSpPr>
        <p:spPr>
          <a:xfrm rot="-1886788">
            <a:off x="16349986" y="3775189"/>
            <a:ext cx="4464076" cy="4464076"/>
          </a:xfrm>
          <a:custGeom>
            <a:avLst/>
            <a:gdLst/>
            <a:ahLst/>
            <a:cxnLst/>
            <a:rect l="l" t="t" r="r" b="b"/>
            <a:pathLst>
              <a:path w="4464076" h="4464076">
                <a:moveTo>
                  <a:pt x="0" y="0"/>
                </a:moveTo>
                <a:lnTo>
                  <a:pt x="4464076" y="0"/>
                </a:lnTo>
                <a:lnTo>
                  <a:pt x="4464076" y="4464076"/>
                </a:lnTo>
                <a:lnTo>
                  <a:pt x="0" y="44640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TextBox 9"/>
          <p:cNvSpPr txBox="1"/>
          <p:nvPr/>
        </p:nvSpPr>
        <p:spPr>
          <a:xfrm>
            <a:off x="1038225" y="3760692"/>
            <a:ext cx="16145487" cy="5363210"/>
          </a:xfrm>
          <a:prstGeom prst="rect">
            <a:avLst/>
          </a:prstGeom>
        </p:spPr>
        <p:txBody>
          <a:bodyPr lIns="0" tIns="0" rIns="0" bIns="0" rtlCol="0" anchor="t">
            <a:spAutoFit/>
          </a:bodyPr>
          <a:lstStyle/>
          <a:p>
            <a:pPr marL="863600" lvl="1" indent="-431800"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Bao phủ dữ liệu:</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Có tz: 2,919 bản ghi; trống tz: 521</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Có country: 2,919; trống country: 521</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863600" lvl="1" indent="-431800"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Thống kê tần suất &amp; tỷ lệ:</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Đếm tần suất theo tz, country, nhóm browser family &amp; device type từ user_agent.</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Tính % trên toàn bộ 3,440 và (với country) thêm % trên tập có nhãn.</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0" name="TextBox 10"/>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3</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5513352" y="667880"/>
            <a:ext cx="1919429" cy="566532"/>
            <a:chOff x="0" y="0"/>
            <a:chExt cx="505529" cy="149210"/>
          </a:xfrm>
        </p:grpSpPr>
        <p:sp>
          <p:nvSpPr>
            <p:cNvPr id="3" name="Freeform 3"/>
            <p:cNvSpPr/>
            <p:nvPr/>
          </p:nvSpPr>
          <p:spPr>
            <a:xfrm>
              <a:off x="0" y="0"/>
              <a:ext cx="505529" cy="149210"/>
            </a:xfrm>
            <a:custGeom>
              <a:avLst/>
              <a:gdLst/>
              <a:ahLst/>
              <a:cxnLst/>
              <a:rect l="l" t="t" r="r" b="b"/>
              <a:pathLst>
                <a:path w="505529" h="149210">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id="4" name="TextBox 4"/>
            <p:cNvSpPr txBox="1"/>
            <p:nvPr/>
          </p:nvSpPr>
          <p:spPr>
            <a:xfrm>
              <a:off x="0" y="-57150"/>
              <a:ext cx="505529" cy="206360"/>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0390939" y="-743159"/>
            <a:ext cx="8436384" cy="8006895"/>
          </a:xfrm>
          <a:custGeom>
            <a:avLst/>
            <a:gdLst/>
            <a:ahLst/>
            <a:cxnLst/>
            <a:rect l="l" t="t" r="r" b="b"/>
            <a:pathLst>
              <a:path w="8436384" h="8006895">
                <a:moveTo>
                  <a:pt x="0" y="0"/>
                </a:moveTo>
                <a:lnTo>
                  <a:pt x="8436384" y="0"/>
                </a:lnTo>
                <a:lnTo>
                  <a:pt x="8436384" y="8006895"/>
                </a:lnTo>
                <a:lnTo>
                  <a:pt x="0" y="800689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6" name="Group 6"/>
          <p:cNvGrpSpPr/>
          <p:nvPr/>
        </p:nvGrpSpPr>
        <p:grpSpPr>
          <a:xfrm rot="0">
            <a:off x="1028700" y="261466"/>
            <a:ext cx="3744886" cy="1316838"/>
            <a:chOff x="0" y="0"/>
            <a:chExt cx="986307" cy="346822"/>
          </a:xfrm>
        </p:grpSpPr>
        <p:sp>
          <p:nvSpPr>
            <p:cNvPr id="7" name="Freeform 7"/>
            <p:cNvSpPr/>
            <p:nvPr/>
          </p:nvSpPr>
          <p:spPr>
            <a:xfrm>
              <a:off x="0" y="0"/>
              <a:ext cx="986307" cy="346822"/>
            </a:xfrm>
            <a:custGeom>
              <a:avLst/>
              <a:gdLst/>
              <a:ahLst/>
              <a:cxnLst/>
              <a:rect l="l" t="t" r="r" b="b"/>
              <a:pathLst>
                <a:path w="986307" h="346822">
                  <a:moveTo>
                    <a:pt x="173411" y="0"/>
                  </a:moveTo>
                  <a:lnTo>
                    <a:pt x="812897" y="0"/>
                  </a:lnTo>
                  <a:cubicBezTo>
                    <a:pt x="908669" y="0"/>
                    <a:pt x="986307" y="77639"/>
                    <a:pt x="986307" y="173411"/>
                  </a:cubicBezTo>
                  <a:lnTo>
                    <a:pt x="986307" y="173411"/>
                  </a:lnTo>
                  <a:cubicBezTo>
                    <a:pt x="986307" y="219402"/>
                    <a:pt x="968037" y="263510"/>
                    <a:pt x="935517" y="296031"/>
                  </a:cubicBezTo>
                  <a:cubicBezTo>
                    <a:pt x="902996" y="328552"/>
                    <a:pt x="858888" y="346822"/>
                    <a:pt x="812897" y="346822"/>
                  </a:cubicBezTo>
                  <a:lnTo>
                    <a:pt x="173411" y="346822"/>
                  </a:lnTo>
                  <a:cubicBezTo>
                    <a:pt x="127419" y="346822"/>
                    <a:pt x="83312" y="328552"/>
                    <a:pt x="50791" y="296031"/>
                  </a:cubicBezTo>
                  <a:cubicBezTo>
                    <a:pt x="18270" y="263510"/>
                    <a:pt x="0" y="219402"/>
                    <a:pt x="0" y="173411"/>
                  </a:cubicBezTo>
                  <a:lnTo>
                    <a:pt x="0" y="173411"/>
                  </a:lnTo>
                  <a:cubicBezTo>
                    <a:pt x="0" y="127419"/>
                    <a:pt x="18270" y="83312"/>
                    <a:pt x="50791" y="50791"/>
                  </a:cubicBezTo>
                  <a:cubicBezTo>
                    <a:pt x="83312" y="18270"/>
                    <a:pt x="127419" y="0"/>
                    <a:pt x="173411" y="0"/>
                  </a:cubicBezTo>
                  <a:close/>
                </a:path>
              </a:pathLst>
            </a:custGeom>
            <a:solidFill>
              <a:srgbClr val="00FFFF"/>
            </a:solidFill>
          </p:spPr>
        </p:sp>
        <p:sp>
          <p:nvSpPr>
            <p:cNvPr id="8" name="TextBox 8"/>
            <p:cNvSpPr txBox="1"/>
            <p:nvPr/>
          </p:nvSpPr>
          <p:spPr>
            <a:xfrm>
              <a:off x="0" y="-85725"/>
              <a:ext cx="986307" cy="432547"/>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3.3 Dataset 3</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9" name="Freeform 9"/>
          <p:cNvSpPr/>
          <p:nvPr/>
        </p:nvSpPr>
        <p:spPr>
          <a:xfrm>
            <a:off x="6693519" y="2720505"/>
            <a:ext cx="11648210" cy="6537795"/>
          </a:xfrm>
          <a:custGeom>
            <a:avLst/>
            <a:gdLst/>
            <a:ahLst/>
            <a:cxnLst/>
            <a:rect l="l" t="t" r="r" b="b"/>
            <a:pathLst>
              <a:path w="11648210" h="6537795">
                <a:moveTo>
                  <a:pt x="0" y="0"/>
                </a:moveTo>
                <a:lnTo>
                  <a:pt x="11648210" y="0"/>
                </a:lnTo>
                <a:lnTo>
                  <a:pt x="11648210" y="6537795"/>
                </a:lnTo>
                <a:lnTo>
                  <a:pt x="0" y="6537795"/>
                </a:lnTo>
                <a:lnTo>
                  <a:pt x="0" y="0"/>
                </a:lnTo>
                <a:close/>
              </a:path>
            </a:pathLst>
          </a:custGeom>
          <a:blipFill>
            <a:blip r:embed="rId3"/>
            <a:stretch>
              <a:fillRect r="-1730"/>
            </a:stretch>
          </a:blipFill>
        </p:spPr>
      </p:sp>
      <p:sp>
        <p:nvSpPr>
          <p:cNvPr id="10" name="TextBox 10"/>
          <p:cNvSpPr txBox="1"/>
          <p:nvPr/>
        </p:nvSpPr>
        <p:spPr>
          <a:xfrm>
            <a:off x="1028700" y="2291946"/>
            <a:ext cx="5664819" cy="1387125"/>
          </a:xfrm>
          <a:prstGeom prst="rect">
            <a:avLst/>
          </a:prstGeom>
        </p:spPr>
        <p:txBody>
          <a:bodyPr lIns="0" tIns="0" rIns="0" bIns="0" rtlCol="0" anchor="t">
            <a:spAutoFit/>
          </a:bodyPr>
          <a:lstStyle/>
          <a:p>
            <a:pPr algn="l">
              <a:lnSpc>
                <a:spcPts val="5445"/>
              </a:lnSpc>
              <a:spcBef>
                <a:spcPct val="0"/>
              </a:spcBef>
            </a:pPr>
            <a:r>
              <a:rPr lang="en-US" sz="3890" spc="7">
                <a:solidFill>
                  <a:srgbClr val="FFFFFF"/>
                </a:solidFill>
                <a:latin typeface="Poppins" panose="00000500000000000000"/>
                <a:ea typeface="Poppins" panose="00000500000000000000"/>
                <a:cs typeface="Poppins" panose="00000500000000000000"/>
                <a:sym typeface="Poppins" panose="00000500000000000000"/>
              </a:rPr>
              <a:t>Q</a:t>
            </a:r>
            <a:r>
              <a:rPr lang="en-US" sz="3890" spc="7">
                <a:solidFill>
                  <a:srgbClr val="FFFFFF"/>
                </a:solidFill>
                <a:latin typeface="Poppins" panose="00000500000000000000"/>
                <a:ea typeface="Poppins" panose="00000500000000000000"/>
                <a:cs typeface="Poppins" panose="00000500000000000000"/>
                <a:sym typeface="Poppins" panose="00000500000000000000"/>
              </a:rPr>
              <a:t>uy mô &amp; Phân bố tổng thể</a:t>
            </a:r>
            <a:endParaRPr lang="en-US" sz="3890" spc="7">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1" name="TextBox 11"/>
          <p:cNvSpPr txBox="1"/>
          <p:nvPr/>
        </p:nvSpPr>
        <p:spPr>
          <a:xfrm>
            <a:off x="714025" y="4137420"/>
            <a:ext cx="6294170" cy="3977290"/>
          </a:xfrm>
          <a:prstGeom prst="rect">
            <a:avLst/>
          </a:prstGeom>
        </p:spPr>
        <p:txBody>
          <a:bodyPr lIns="0" tIns="0" rIns="0" bIns="0" rtlCol="0" anchor="t">
            <a:spAutoFit/>
          </a:bodyPr>
          <a:lstStyle/>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Số dòng</a:t>
            </a:r>
            <a:r>
              <a:rPr lang="en-US" sz="2790" spc="5">
                <a:solidFill>
                  <a:srgbClr val="FFFFFF"/>
                </a:solidFill>
                <a:latin typeface="Poppins" panose="00000500000000000000"/>
                <a:ea typeface="Poppins" panose="00000500000000000000"/>
                <a:cs typeface="Poppins" panose="00000500000000000000"/>
                <a:sym typeface="Poppins" panose="00000500000000000000"/>
              </a:rPr>
              <a:t>: 1,690,784</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Số năm: 1</a:t>
            </a:r>
            <a:r>
              <a:rPr lang="en-US" sz="2790" spc="5">
                <a:solidFill>
                  <a:srgbClr val="FFFFFF"/>
                </a:solidFill>
                <a:latin typeface="Poppins" panose="00000500000000000000"/>
                <a:ea typeface="Poppins" panose="00000500000000000000"/>
                <a:cs typeface="Poppins" panose="00000500000000000000"/>
                <a:sym typeface="Poppins" panose="00000500000000000000"/>
              </a:rPr>
              <a:t>31</a:t>
            </a:r>
            <a:r>
              <a:rPr lang="en-US" sz="2790" spc="5">
                <a:solidFill>
                  <a:srgbClr val="FFFFFF"/>
                </a:solidFill>
                <a:latin typeface="Poppins" panose="00000500000000000000"/>
                <a:ea typeface="Poppins" panose="00000500000000000000"/>
                <a:cs typeface="Poppins" panose="00000500000000000000"/>
                <a:sym typeface="Poppins" panose="00000500000000000000"/>
              </a:rPr>
              <a:t> (1880–2010)</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Số tên khác nhau:</a:t>
            </a:r>
            <a:r>
              <a:rPr lang="en-US" sz="2790" spc="5">
                <a:solidFill>
                  <a:srgbClr val="FFFFFF"/>
                </a:solidFill>
                <a:latin typeface="Poppins" panose="00000500000000000000"/>
                <a:ea typeface="Poppins" panose="00000500000000000000"/>
                <a:cs typeface="Poppins" panose="00000500000000000000"/>
                <a:sym typeface="Poppins" panose="00000500000000000000"/>
              </a:rPr>
              <a:t> ~96</a:t>
            </a:r>
            <a:r>
              <a:rPr lang="en-US" sz="2790" spc="5">
                <a:solidFill>
                  <a:srgbClr val="FFFFFF"/>
                </a:solidFill>
                <a:latin typeface="Poppins" panose="00000500000000000000"/>
                <a:ea typeface="Poppins" panose="00000500000000000000"/>
                <a:cs typeface="Poppins" panose="00000500000000000000"/>
                <a:sym typeface="Poppins" panose="00000500000000000000"/>
              </a:rPr>
              <a:t>,400</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Bé trai luôn có số sinh cao hơn bé gái</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Đỉnh sinh: 1955–1965, sau đó giảm dần</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905"/>
              </a:lnSpc>
              <a:spcBef>
                <a:spcPct val="0"/>
              </a:spcBef>
            </a:pPr>
          </a:p>
        </p:txBody>
      </p:sp>
      <p:sp>
        <p:nvSpPr>
          <p:cNvPr id="12" name="TextBox 12"/>
          <p:cNvSpPr txBox="1"/>
          <p:nvPr/>
        </p:nvSpPr>
        <p:spPr>
          <a:xfrm>
            <a:off x="16975336"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30</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5513352" y="667880"/>
            <a:ext cx="1919429" cy="566532"/>
            <a:chOff x="0" y="0"/>
            <a:chExt cx="505529" cy="149210"/>
          </a:xfrm>
        </p:grpSpPr>
        <p:sp>
          <p:nvSpPr>
            <p:cNvPr id="3" name="Freeform 3"/>
            <p:cNvSpPr/>
            <p:nvPr/>
          </p:nvSpPr>
          <p:spPr>
            <a:xfrm>
              <a:off x="0" y="0"/>
              <a:ext cx="505529" cy="149210"/>
            </a:xfrm>
            <a:custGeom>
              <a:avLst/>
              <a:gdLst/>
              <a:ahLst/>
              <a:cxnLst/>
              <a:rect l="l" t="t" r="r" b="b"/>
              <a:pathLst>
                <a:path w="505529" h="149210">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id="4" name="TextBox 4"/>
            <p:cNvSpPr txBox="1"/>
            <p:nvPr/>
          </p:nvSpPr>
          <p:spPr>
            <a:xfrm>
              <a:off x="0" y="-57150"/>
              <a:ext cx="505529" cy="206360"/>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0390939" y="-743159"/>
            <a:ext cx="8436384" cy="8006895"/>
          </a:xfrm>
          <a:custGeom>
            <a:avLst/>
            <a:gdLst/>
            <a:ahLst/>
            <a:cxnLst/>
            <a:rect l="l" t="t" r="r" b="b"/>
            <a:pathLst>
              <a:path w="8436384" h="8006895">
                <a:moveTo>
                  <a:pt x="0" y="0"/>
                </a:moveTo>
                <a:lnTo>
                  <a:pt x="8436384" y="0"/>
                </a:lnTo>
                <a:lnTo>
                  <a:pt x="8436384" y="8006895"/>
                </a:lnTo>
                <a:lnTo>
                  <a:pt x="0" y="800689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6" name="Group 6"/>
          <p:cNvGrpSpPr/>
          <p:nvPr/>
        </p:nvGrpSpPr>
        <p:grpSpPr>
          <a:xfrm rot="0">
            <a:off x="1028700" y="261466"/>
            <a:ext cx="4860236" cy="1534467"/>
            <a:chOff x="0" y="0"/>
            <a:chExt cx="1280062" cy="404140"/>
          </a:xfrm>
        </p:grpSpPr>
        <p:sp>
          <p:nvSpPr>
            <p:cNvPr id="7" name="Freeform 7"/>
            <p:cNvSpPr/>
            <p:nvPr/>
          </p:nvSpPr>
          <p:spPr>
            <a:xfrm>
              <a:off x="0" y="0"/>
              <a:ext cx="1280062" cy="404140"/>
            </a:xfrm>
            <a:custGeom>
              <a:avLst/>
              <a:gdLst/>
              <a:ahLst/>
              <a:cxnLst/>
              <a:rect l="l" t="t" r="r" b="b"/>
              <a:pathLst>
                <a:path w="1280062" h="404140">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id="8" name="TextBox 8"/>
            <p:cNvSpPr txBox="1"/>
            <p:nvPr/>
          </p:nvSpPr>
          <p:spPr>
            <a:xfrm>
              <a:off x="0" y="-85725"/>
              <a:ext cx="1280062" cy="489865"/>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3.3 Dataset 3</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9" name="Freeform 9"/>
          <p:cNvSpPr/>
          <p:nvPr/>
        </p:nvSpPr>
        <p:spPr>
          <a:xfrm>
            <a:off x="8952683" y="1795934"/>
            <a:ext cx="9262052" cy="7527708"/>
          </a:xfrm>
          <a:custGeom>
            <a:avLst/>
            <a:gdLst/>
            <a:ahLst/>
            <a:cxnLst/>
            <a:rect l="l" t="t" r="r" b="b"/>
            <a:pathLst>
              <a:path w="9262052" h="7527708">
                <a:moveTo>
                  <a:pt x="0" y="0"/>
                </a:moveTo>
                <a:lnTo>
                  <a:pt x="9262052" y="0"/>
                </a:lnTo>
                <a:lnTo>
                  <a:pt x="9262052" y="7527708"/>
                </a:lnTo>
                <a:lnTo>
                  <a:pt x="0" y="7527708"/>
                </a:lnTo>
                <a:lnTo>
                  <a:pt x="0" y="0"/>
                </a:lnTo>
                <a:close/>
              </a:path>
            </a:pathLst>
          </a:custGeom>
          <a:blipFill>
            <a:blip r:embed="rId3"/>
            <a:stretch>
              <a:fillRect l="-476" r="-476"/>
            </a:stretch>
          </a:blipFill>
        </p:spPr>
      </p:sp>
      <p:sp>
        <p:nvSpPr>
          <p:cNvPr id="10" name="TextBox 10"/>
          <p:cNvSpPr txBox="1"/>
          <p:nvPr/>
        </p:nvSpPr>
        <p:spPr>
          <a:xfrm>
            <a:off x="730720" y="1872693"/>
            <a:ext cx="8221963" cy="1387125"/>
          </a:xfrm>
          <a:prstGeom prst="rect">
            <a:avLst/>
          </a:prstGeom>
        </p:spPr>
        <p:txBody>
          <a:bodyPr lIns="0" tIns="0" rIns="0" bIns="0" rtlCol="0" anchor="t">
            <a:spAutoFit/>
          </a:bodyPr>
          <a:lstStyle/>
          <a:p>
            <a:pPr algn="l">
              <a:lnSpc>
                <a:spcPts val="5445"/>
              </a:lnSpc>
              <a:spcBef>
                <a:spcPct val="0"/>
              </a:spcBef>
            </a:pPr>
            <a:r>
              <a:rPr lang="en-US" sz="3890" spc="7">
                <a:solidFill>
                  <a:srgbClr val="FFFFFF"/>
                </a:solidFill>
                <a:latin typeface="Poppins" panose="00000500000000000000"/>
                <a:ea typeface="Poppins" panose="00000500000000000000"/>
                <a:cs typeface="Poppins" panose="00000500000000000000"/>
                <a:sym typeface="Poppins" panose="00000500000000000000"/>
              </a:rPr>
              <a:t>X</a:t>
            </a:r>
            <a:r>
              <a:rPr lang="en-US" sz="3890" spc="7">
                <a:solidFill>
                  <a:srgbClr val="FFFFFF"/>
                </a:solidFill>
                <a:latin typeface="Poppins" panose="00000500000000000000"/>
                <a:ea typeface="Poppins" panose="00000500000000000000"/>
                <a:cs typeface="Poppins" panose="00000500000000000000"/>
                <a:sym typeface="Poppins" panose="00000500000000000000"/>
              </a:rPr>
              <a:t>u hướng tên &amp; Độ đa dạng đặt tên</a:t>
            </a:r>
            <a:endParaRPr lang="en-US" sz="3890" spc="7">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1" name="TextBox 11"/>
          <p:cNvSpPr txBox="1"/>
          <p:nvPr/>
        </p:nvSpPr>
        <p:spPr>
          <a:xfrm>
            <a:off x="1028700" y="3365152"/>
            <a:ext cx="6294170" cy="5958490"/>
          </a:xfrm>
          <a:prstGeom prst="rect">
            <a:avLst/>
          </a:prstGeom>
        </p:spPr>
        <p:txBody>
          <a:bodyPr lIns="0" tIns="0" rIns="0" bIns="0" rtlCol="0" anchor="t">
            <a:spAutoFit/>
          </a:bodyPr>
          <a:lstStyle/>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Nội dung</a:t>
            </a:r>
            <a:r>
              <a:rPr lang="en-US" sz="2790" spc="5">
                <a:solidFill>
                  <a:srgbClr val="FFFFFF"/>
                </a:solidFill>
                <a:latin typeface="Poppins" panose="00000500000000000000"/>
                <a:ea typeface="Poppins" panose="00000500000000000000"/>
                <a:cs typeface="Poppins" panose="00000500000000000000"/>
                <a:sym typeface="Poppins" panose="00000500000000000000"/>
              </a:rPr>
              <a:t>:</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Tên</a:t>
            </a:r>
            <a:r>
              <a:rPr lang="en-US" sz="2790" spc="5">
                <a:solidFill>
                  <a:srgbClr val="FFFFFF"/>
                </a:solidFill>
                <a:latin typeface="Poppins" panose="00000500000000000000"/>
                <a:ea typeface="Poppins" panose="00000500000000000000"/>
                <a:cs typeface="Poppins" panose="00000500000000000000"/>
                <a:sym typeface="Poppins" panose="00000500000000000000"/>
              </a:rPr>
              <a:t> truyền thống (Mary, John, William) giảm mạnh sau</a:t>
            </a:r>
            <a:r>
              <a:rPr lang="en-US" sz="2790" spc="5">
                <a:solidFill>
                  <a:srgbClr val="FFFFFF"/>
                </a:solidFill>
                <a:latin typeface="Poppins" panose="00000500000000000000"/>
                <a:ea typeface="Poppins" panose="00000500000000000000"/>
                <a:cs typeface="Poppins" panose="00000500000000000000"/>
                <a:sym typeface="Poppins" panose="00000500000000000000"/>
              </a:rPr>
              <a:t> 196</a:t>
            </a:r>
            <a:r>
              <a:rPr lang="en-US" sz="2790" spc="5">
                <a:solidFill>
                  <a:srgbClr val="FFFFFF"/>
                </a:solidFill>
                <a:latin typeface="Poppins" panose="00000500000000000000"/>
                <a:ea typeface="Poppins" panose="00000500000000000000"/>
                <a:cs typeface="Poppins" panose="00000500000000000000"/>
                <a:sym typeface="Poppins" panose="00000500000000000000"/>
              </a:rPr>
              <a:t>0.</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Tên hiện</a:t>
            </a:r>
            <a:r>
              <a:rPr lang="en-US" sz="2790" spc="5">
                <a:solidFill>
                  <a:srgbClr val="FFFFFF"/>
                </a:solidFill>
                <a:latin typeface="Poppins" panose="00000500000000000000"/>
                <a:ea typeface="Poppins" panose="00000500000000000000"/>
                <a:cs typeface="Poppins" panose="00000500000000000000"/>
                <a:sym typeface="Poppins" panose="00000500000000000000"/>
              </a:rPr>
              <a:t> đại (Ashley, Jacob, Madison…) tăng nhanh sau 1980.</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Top 1000 tên chiếm:</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90% tổ</a:t>
            </a:r>
            <a:r>
              <a:rPr lang="en-US" sz="2790" spc="5">
                <a:solidFill>
                  <a:srgbClr val="FFFFFF"/>
                </a:solidFill>
                <a:latin typeface="Poppins" panose="00000500000000000000"/>
                <a:ea typeface="Poppins" panose="00000500000000000000"/>
                <a:cs typeface="Poppins" panose="00000500000000000000"/>
                <a:sym typeface="Poppins" panose="00000500000000000000"/>
              </a:rPr>
              <a:t>ng sinh năm 1880</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&lt;75% sau 1980 → đa dạng tăng</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Bé gái có tên đa dạng hơn bé trai.</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905"/>
              </a:lnSpc>
              <a:spcBef>
                <a:spcPct val="0"/>
              </a:spcBef>
            </a:pPr>
          </a:p>
        </p:txBody>
      </p:sp>
      <p:sp>
        <p:nvSpPr>
          <p:cNvPr id="12" name="TextBox 12"/>
          <p:cNvSpPr txBox="1"/>
          <p:nvPr/>
        </p:nvSpPr>
        <p:spPr>
          <a:xfrm>
            <a:off x="17117318" y="946704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31</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700" y="261466"/>
            <a:ext cx="4860236" cy="1534467"/>
            <a:chOff x="0" y="0"/>
            <a:chExt cx="1280062" cy="404140"/>
          </a:xfrm>
        </p:grpSpPr>
        <p:sp>
          <p:nvSpPr>
            <p:cNvPr id="3" name="Freeform 3"/>
            <p:cNvSpPr/>
            <p:nvPr/>
          </p:nvSpPr>
          <p:spPr>
            <a:xfrm>
              <a:off x="0" y="0"/>
              <a:ext cx="1280062" cy="404140"/>
            </a:xfrm>
            <a:custGeom>
              <a:avLst/>
              <a:gdLst/>
              <a:ahLst/>
              <a:cxnLst/>
              <a:rect l="l" t="t" r="r" b="b"/>
              <a:pathLst>
                <a:path w="1280062" h="404140">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id="4" name="TextBox 4"/>
            <p:cNvSpPr txBox="1"/>
            <p:nvPr/>
          </p:nvSpPr>
          <p:spPr>
            <a:xfrm>
              <a:off x="0" y="-85725"/>
              <a:ext cx="1280062" cy="489865"/>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3.3 Dataset 3</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a:off x="317927" y="2157113"/>
            <a:ext cx="9167446" cy="7395483"/>
          </a:xfrm>
          <a:custGeom>
            <a:avLst/>
            <a:gdLst/>
            <a:ahLst/>
            <a:cxnLst/>
            <a:rect l="l" t="t" r="r" b="b"/>
            <a:pathLst>
              <a:path w="9167446" h="7395483">
                <a:moveTo>
                  <a:pt x="0" y="0"/>
                </a:moveTo>
                <a:lnTo>
                  <a:pt x="9167446" y="0"/>
                </a:lnTo>
                <a:lnTo>
                  <a:pt x="9167446" y="7395483"/>
                </a:lnTo>
                <a:lnTo>
                  <a:pt x="0" y="7395483"/>
                </a:lnTo>
                <a:lnTo>
                  <a:pt x="0" y="0"/>
                </a:lnTo>
                <a:close/>
              </a:path>
            </a:pathLst>
          </a:custGeom>
          <a:blipFill>
            <a:blip r:embed="rId1"/>
            <a:stretch>
              <a:fillRect/>
            </a:stretch>
          </a:blipFill>
        </p:spPr>
      </p:sp>
      <p:sp>
        <p:nvSpPr>
          <p:cNvPr id="6" name="TextBox 6"/>
          <p:cNvSpPr txBox="1"/>
          <p:nvPr/>
        </p:nvSpPr>
        <p:spPr>
          <a:xfrm>
            <a:off x="9877945" y="2480067"/>
            <a:ext cx="8088591" cy="4389159"/>
          </a:xfrm>
          <a:prstGeom prst="rect">
            <a:avLst/>
          </a:prstGeom>
        </p:spPr>
        <p:txBody>
          <a:bodyPr lIns="0" tIns="0" rIns="0" bIns="0" rtlCol="0" anchor="t">
            <a:spAutoFit/>
          </a:bodyPr>
          <a:lstStyle/>
          <a:p>
            <a:pPr algn="just">
              <a:lnSpc>
                <a:spcPts val="3540"/>
              </a:lnSpc>
            </a:pPr>
            <a:r>
              <a:rPr lang="en-US" sz="2530" spc="5">
                <a:solidFill>
                  <a:srgbClr val="FFFFFF"/>
                </a:solidFill>
                <a:latin typeface="Poppins" panose="00000500000000000000"/>
                <a:ea typeface="Poppins" panose="00000500000000000000"/>
                <a:cs typeface="Poppins" panose="00000500000000000000"/>
                <a:sym typeface="Poppins" panose="00000500000000000000"/>
              </a:rPr>
              <a:t>Nội dung:</a:t>
            </a:r>
            <a:endParaRPr lang="en-US" sz="2530" spc="5">
              <a:solidFill>
                <a:srgbClr val="FFFFFF"/>
              </a:solidFill>
              <a:latin typeface="Poppins" panose="00000500000000000000"/>
              <a:ea typeface="Poppins" panose="00000500000000000000"/>
              <a:cs typeface="Poppins" panose="00000500000000000000"/>
              <a:sym typeface="Poppins" panose="00000500000000000000"/>
            </a:endParaRPr>
          </a:p>
          <a:p>
            <a:pPr marL="546100" lvl="1" indent="-273050" algn="just">
              <a:lnSpc>
                <a:spcPts val="3540"/>
              </a:lnSpc>
              <a:spcBef>
                <a:spcPct val="0"/>
              </a:spcBef>
              <a:buFont typeface="Arial" panose="020B0604020202020204"/>
              <a:buChar char="•"/>
            </a:pPr>
            <a:r>
              <a:rPr lang="en-US" sz="2530" spc="5">
                <a:solidFill>
                  <a:srgbClr val="FFFFFF"/>
                </a:solidFill>
                <a:latin typeface="Poppins" panose="00000500000000000000"/>
                <a:ea typeface="Poppins" panose="00000500000000000000"/>
                <a:cs typeface="Poppins" panose="00000500000000000000"/>
                <a:sym typeface="Poppins" panose="00000500000000000000"/>
              </a:rPr>
              <a:t>Tên</a:t>
            </a:r>
            <a:r>
              <a:rPr lang="en-US" sz="2530" spc="5">
                <a:solidFill>
                  <a:srgbClr val="FFFFFF"/>
                </a:solidFill>
                <a:latin typeface="Poppins" panose="00000500000000000000"/>
                <a:ea typeface="Poppins" panose="00000500000000000000"/>
                <a:cs typeface="Poppins" panose="00000500000000000000"/>
                <a:sym typeface="Poppins" panose="00000500000000000000"/>
              </a:rPr>
              <a:t> nữ kết thúc bằng “a” phổ biến nhất (~38% năm 2010).</a:t>
            </a:r>
            <a:endParaRPr lang="en-US" sz="2530" spc="5">
              <a:solidFill>
                <a:srgbClr val="FFFFFF"/>
              </a:solidFill>
              <a:latin typeface="Poppins" panose="00000500000000000000"/>
              <a:ea typeface="Poppins" panose="00000500000000000000"/>
              <a:cs typeface="Poppins" panose="00000500000000000000"/>
              <a:sym typeface="Poppins" panose="00000500000000000000"/>
            </a:endParaRPr>
          </a:p>
          <a:p>
            <a:pPr marL="546100" lvl="1" indent="-273050" algn="just">
              <a:lnSpc>
                <a:spcPts val="3540"/>
              </a:lnSpc>
              <a:spcBef>
                <a:spcPct val="0"/>
              </a:spcBef>
              <a:buFont typeface="Arial" panose="020B0604020202020204"/>
              <a:buChar char="•"/>
            </a:pPr>
            <a:r>
              <a:rPr lang="en-US" sz="2530" spc="5">
                <a:solidFill>
                  <a:srgbClr val="FFFFFF"/>
                </a:solidFill>
                <a:latin typeface="Poppins" panose="00000500000000000000"/>
                <a:ea typeface="Poppins" panose="00000500000000000000"/>
                <a:cs typeface="Poppins" panose="00000500000000000000"/>
                <a:sym typeface="Poppins" panose="00000500000000000000"/>
              </a:rPr>
              <a:t>Tên</a:t>
            </a:r>
            <a:r>
              <a:rPr lang="en-US" sz="2530" spc="5">
                <a:solidFill>
                  <a:srgbClr val="FFFFFF"/>
                </a:solidFill>
                <a:latin typeface="Poppins" panose="00000500000000000000"/>
                <a:ea typeface="Poppins" panose="00000500000000000000"/>
                <a:cs typeface="Poppins" panose="00000500000000000000"/>
                <a:sym typeface="Poppins" panose="00000500000000000000"/>
              </a:rPr>
              <a:t> nam kết thúc bằng “n” tăng mạnh (Ethan, Aiden, Ryan).</a:t>
            </a:r>
            <a:endParaRPr lang="en-US" sz="2530" spc="5">
              <a:solidFill>
                <a:srgbClr val="FFFFFF"/>
              </a:solidFill>
              <a:latin typeface="Poppins" panose="00000500000000000000"/>
              <a:ea typeface="Poppins" panose="00000500000000000000"/>
              <a:cs typeface="Poppins" panose="00000500000000000000"/>
              <a:sym typeface="Poppins" panose="00000500000000000000"/>
            </a:endParaRPr>
          </a:p>
          <a:p>
            <a:pPr marL="546100" lvl="1" indent="-273050" algn="just">
              <a:lnSpc>
                <a:spcPts val="3540"/>
              </a:lnSpc>
              <a:spcBef>
                <a:spcPct val="0"/>
              </a:spcBef>
              <a:buFont typeface="Arial" panose="020B0604020202020204"/>
              <a:buChar char="•"/>
            </a:pPr>
            <a:r>
              <a:rPr lang="en-US" sz="2530" spc="5">
                <a:solidFill>
                  <a:srgbClr val="FFFFFF"/>
                </a:solidFill>
                <a:latin typeface="Poppins" panose="00000500000000000000"/>
                <a:ea typeface="Poppins" panose="00000500000000000000"/>
                <a:cs typeface="Poppins" panose="00000500000000000000"/>
                <a:sym typeface="Poppins" panose="00000500000000000000"/>
              </a:rPr>
              <a:t>Nhóm tên Leslie/Lesley đổi giới tính:</a:t>
            </a:r>
            <a:endParaRPr lang="en-US" sz="2530" spc="5">
              <a:solidFill>
                <a:srgbClr val="FFFFFF"/>
              </a:solidFill>
              <a:latin typeface="Poppins" panose="00000500000000000000"/>
              <a:ea typeface="Poppins" panose="00000500000000000000"/>
              <a:cs typeface="Poppins" panose="00000500000000000000"/>
              <a:sym typeface="Poppins" panose="00000500000000000000"/>
            </a:endParaRPr>
          </a:p>
          <a:p>
            <a:pPr marL="546100" lvl="1" indent="-273050" algn="just">
              <a:lnSpc>
                <a:spcPts val="3540"/>
              </a:lnSpc>
              <a:spcBef>
                <a:spcPct val="0"/>
              </a:spcBef>
              <a:buFont typeface="Arial" panose="020B0604020202020204"/>
              <a:buChar char="•"/>
            </a:pPr>
            <a:r>
              <a:rPr lang="en-US" sz="2530" spc="5">
                <a:solidFill>
                  <a:srgbClr val="FFFFFF"/>
                </a:solidFill>
                <a:latin typeface="Poppins" panose="00000500000000000000"/>
                <a:ea typeface="Poppins" panose="00000500000000000000"/>
                <a:cs typeface="Poppins" panose="00000500000000000000"/>
                <a:sym typeface="Poppins" panose="00000500000000000000"/>
              </a:rPr>
              <a:t> → Trước 1940: chủ yếu cho bé trai.</a:t>
            </a:r>
            <a:endParaRPr lang="en-US" sz="2530" spc="5">
              <a:solidFill>
                <a:srgbClr val="FFFFFF"/>
              </a:solidFill>
              <a:latin typeface="Poppins" panose="00000500000000000000"/>
              <a:ea typeface="Poppins" panose="00000500000000000000"/>
              <a:cs typeface="Poppins" panose="00000500000000000000"/>
              <a:sym typeface="Poppins" panose="00000500000000000000"/>
            </a:endParaRPr>
          </a:p>
          <a:p>
            <a:pPr marL="546100" lvl="1" indent="-273050" algn="just">
              <a:lnSpc>
                <a:spcPts val="3540"/>
              </a:lnSpc>
              <a:spcBef>
                <a:spcPct val="0"/>
              </a:spcBef>
              <a:buFont typeface="Arial" panose="020B0604020202020204"/>
              <a:buChar char="•"/>
            </a:pPr>
            <a:r>
              <a:rPr lang="en-US" sz="2530" spc="5">
                <a:solidFill>
                  <a:srgbClr val="FFFFFF"/>
                </a:solidFill>
                <a:latin typeface="Poppins" panose="00000500000000000000"/>
                <a:ea typeface="Poppins" panose="00000500000000000000"/>
                <a:cs typeface="Poppins" panose="00000500000000000000"/>
                <a:sym typeface="Poppins" panose="00000500000000000000"/>
              </a:rPr>
              <a:t> → Sau 1980: gần như chỉ còn cho bé gái.</a:t>
            </a:r>
            <a:endParaRPr lang="en-US" sz="2530" spc="5">
              <a:solidFill>
                <a:srgbClr val="FFFFFF"/>
              </a:solidFill>
              <a:latin typeface="Poppins" panose="00000500000000000000"/>
              <a:ea typeface="Poppins" panose="00000500000000000000"/>
              <a:cs typeface="Poppins" panose="00000500000000000000"/>
              <a:sym typeface="Poppins" panose="00000500000000000000"/>
            </a:endParaRPr>
          </a:p>
          <a:p>
            <a:pPr algn="just">
              <a:lnSpc>
                <a:spcPts val="3540"/>
              </a:lnSpc>
              <a:spcBef>
                <a:spcPct val="0"/>
              </a:spcBef>
            </a:pPr>
          </a:p>
          <a:p>
            <a:pPr algn="just">
              <a:lnSpc>
                <a:spcPts val="2895"/>
              </a:lnSpc>
              <a:spcBef>
                <a:spcPct val="0"/>
              </a:spcBef>
            </a:pPr>
          </a:p>
        </p:txBody>
      </p:sp>
      <p:sp>
        <p:nvSpPr>
          <p:cNvPr id="7" name="TextBox 7"/>
          <p:cNvSpPr txBox="1"/>
          <p:nvPr/>
        </p:nvSpPr>
        <p:spPr>
          <a:xfrm>
            <a:off x="9877945" y="702321"/>
            <a:ext cx="8221963" cy="2072925"/>
          </a:xfrm>
          <a:prstGeom prst="rect">
            <a:avLst/>
          </a:prstGeom>
        </p:spPr>
        <p:txBody>
          <a:bodyPr lIns="0" tIns="0" rIns="0" bIns="0" rtlCol="0" anchor="t">
            <a:spAutoFit/>
          </a:bodyPr>
          <a:lstStyle/>
          <a:p>
            <a:pPr algn="l">
              <a:lnSpc>
                <a:spcPts val="5445"/>
              </a:lnSpc>
              <a:spcBef>
                <a:spcPct val="0"/>
              </a:spcBef>
            </a:pPr>
            <a:r>
              <a:rPr lang="en-US" sz="3890" spc="7">
                <a:solidFill>
                  <a:srgbClr val="FFFFFF"/>
                </a:solidFill>
                <a:latin typeface="Poppins" panose="00000500000000000000"/>
                <a:ea typeface="Poppins" panose="00000500000000000000"/>
                <a:cs typeface="Poppins" panose="00000500000000000000"/>
                <a:sym typeface="Poppins" panose="00000500000000000000"/>
              </a:rPr>
              <a:t>Phân tích chữ cái cuối &amp; tên unisex</a:t>
            </a:r>
            <a:endParaRPr lang="en-US" sz="3890"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5445"/>
              </a:lnSpc>
              <a:spcBef>
                <a:spcPct val="0"/>
              </a:spcBef>
            </a:pPr>
          </a:p>
        </p:txBody>
      </p:sp>
      <p:sp>
        <p:nvSpPr>
          <p:cNvPr id="8" name="TextBox 8"/>
          <p:cNvSpPr txBox="1"/>
          <p:nvPr/>
        </p:nvSpPr>
        <p:spPr>
          <a:xfrm>
            <a:off x="9877945" y="6793026"/>
            <a:ext cx="7829391" cy="2565555"/>
          </a:xfrm>
          <a:prstGeom prst="rect">
            <a:avLst/>
          </a:prstGeom>
        </p:spPr>
        <p:txBody>
          <a:bodyPr lIns="0" tIns="0" rIns="0" bIns="0" rtlCol="0" anchor="t">
            <a:spAutoFit/>
          </a:bodyPr>
          <a:lstStyle/>
          <a:p>
            <a:pPr algn="just">
              <a:lnSpc>
                <a:spcPts val="4055"/>
              </a:lnSpc>
            </a:pPr>
            <a:r>
              <a:rPr lang="en-US" sz="2895" spc="5">
                <a:solidFill>
                  <a:srgbClr val="FFFFFF"/>
                </a:solidFill>
                <a:latin typeface="Poppins" panose="00000500000000000000"/>
                <a:ea typeface="Poppins" panose="00000500000000000000"/>
                <a:cs typeface="Poppins" panose="00000500000000000000"/>
                <a:sym typeface="Poppins" panose="00000500000000000000"/>
              </a:rPr>
              <a:t>Nhận xét:</a:t>
            </a:r>
            <a:endParaRPr lang="en-US" sz="2895" spc="5">
              <a:solidFill>
                <a:srgbClr val="FFFFFF"/>
              </a:solidFill>
              <a:latin typeface="Poppins" panose="00000500000000000000"/>
              <a:ea typeface="Poppins" panose="00000500000000000000"/>
              <a:cs typeface="Poppins" panose="00000500000000000000"/>
              <a:sym typeface="Poppins" panose="00000500000000000000"/>
            </a:endParaRPr>
          </a:p>
          <a:p>
            <a:pPr algn="just">
              <a:lnSpc>
                <a:spcPts val="4055"/>
              </a:lnSpc>
              <a:spcBef>
                <a:spcPct val="0"/>
              </a:spcBef>
            </a:pPr>
            <a:r>
              <a:rPr lang="en-US" sz="2895" spc="5">
                <a:solidFill>
                  <a:srgbClr val="FFFFFF"/>
                </a:solidFill>
                <a:latin typeface="Poppins" panose="00000500000000000000"/>
                <a:ea typeface="Poppins" panose="00000500000000000000"/>
                <a:cs typeface="Poppins" panose="00000500000000000000"/>
                <a:sym typeface="Poppins" panose="00000500000000000000"/>
              </a:rPr>
              <a:t> → Bé gái: âm “a” gợi cảm giác mềm mại, nữ tính.</a:t>
            </a:r>
            <a:endParaRPr lang="en-US" sz="2895" spc="5">
              <a:solidFill>
                <a:srgbClr val="FFFFFF"/>
              </a:solidFill>
              <a:latin typeface="Poppins" panose="00000500000000000000"/>
              <a:ea typeface="Poppins" panose="00000500000000000000"/>
              <a:cs typeface="Poppins" panose="00000500000000000000"/>
              <a:sym typeface="Poppins" panose="00000500000000000000"/>
            </a:endParaRPr>
          </a:p>
          <a:p>
            <a:pPr algn="just">
              <a:lnSpc>
                <a:spcPts val="4120"/>
              </a:lnSpc>
              <a:spcBef>
                <a:spcPct val="0"/>
              </a:spcBef>
            </a:pPr>
            <a:r>
              <a:rPr lang="en-US" sz="2940" spc="5">
                <a:solidFill>
                  <a:srgbClr val="FFFFFF"/>
                </a:solidFill>
                <a:latin typeface="Poppins" panose="00000500000000000000"/>
                <a:ea typeface="Poppins" panose="00000500000000000000"/>
                <a:cs typeface="Poppins" panose="00000500000000000000"/>
                <a:sym typeface="Poppins" panose="00000500000000000000"/>
              </a:rPr>
              <a:t> → Bé trai: âm “n” mang nét hiện đại, mạnh mẽ.</a:t>
            </a:r>
            <a:endParaRPr lang="en-US" sz="2940" spc="5">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9" name="TextBox 9"/>
          <p:cNvSpPr txBox="1"/>
          <p:nvPr/>
        </p:nvSpPr>
        <p:spPr>
          <a:xfrm>
            <a:off x="16975336" y="9310956"/>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32</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775005" y="1512785"/>
            <a:ext cx="4522428" cy="5181900"/>
            <a:chOff x="0" y="0"/>
            <a:chExt cx="1191092" cy="1364780"/>
          </a:xfrm>
        </p:grpSpPr>
        <p:sp>
          <p:nvSpPr>
            <p:cNvPr id="3" name="Freeform 3"/>
            <p:cNvSpPr/>
            <p:nvPr/>
          </p:nvSpPr>
          <p:spPr>
            <a:xfrm>
              <a:off x="0" y="0"/>
              <a:ext cx="1191092" cy="1364780"/>
            </a:xfrm>
            <a:custGeom>
              <a:avLst/>
              <a:gdLst/>
              <a:ahLst/>
              <a:cxnLst/>
              <a:rect l="l" t="t" r="r" b="b"/>
              <a:pathLst>
                <a:path w="1191092" h="1364780">
                  <a:moveTo>
                    <a:pt x="0" y="0"/>
                  </a:moveTo>
                  <a:lnTo>
                    <a:pt x="1191092" y="0"/>
                  </a:lnTo>
                  <a:lnTo>
                    <a:pt x="1191092" y="1364780"/>
                  </a:lnTo>
                  <a:lnTo>
                    <a:pt x="0" y="1364780"/>
                  </a:lnTo>
                  <a:close/>
                </a:path>
              </a:pathLst>
            </a:custGeom>
            <a:gradFill rotWithShape="1">
              <a:gsLst>
                <a:gs pos="0">
                  <a:srgbClr val="00E8FF">
                    <a:alpha val="100000"/>
                  </a:srgbClr>
                </a:gs>
                <a:gs pos="100000">
                  <a:srgbClr val="0076E4">
                    <a:alpha val="100000"/>
                  </a:srgbClr>
                </a:gs>
              </a:gsLst>
              <a:lin ang="5400000"/>
            </a:gradFill>
          </p:spPr>
        </p:sp>
        <p:sp>
          <p:nvSpPr>
            <p:cNvPr id="4" name="TextBox 4"/>
            <p:cNvSpPr txBox="1"/>
            <p:nvPr/>
          </p:nvSpPr>
          <p:spPr>
            <a:xfrm>
              <a:off x="0" y="-57150"/>
              <a:ext cx="1191092" cy="1421930"/>
            </a:xfrm>
            <a:prstGeom prst="rect">
              <a:avLst/>
            </a:prstGeom>
          </p:spPr>
          <p:txBody>
            <a:bodyPr lIns="50800" tIns="50800" rIns="50800" bIns="50800" rtlCol="0" anchor="ctr"/>
            <a:lstStyle/>
            <a:p>
              <a:pPr algn="ctr">
                <a:lnSpc>
                  <a:spcPts val="2870"/>
                </a:lnSpc>
              </a:pPr>
            </a:p>
          </p:txBody>
        </p:sp>
      </p:grpSp>
      <p:grpSp>
        <p:nvGrpSpPr>
          <p:cNvPr id="5" name="Group 5"/>
          <p:cNvGrpSpPr/>
          <p:nvPr/>
        </p:nvGrpSpPr>
        <p:grpSpPr>
          <a:xfrm rot="0">
            <a:off x="529188" y="1529190"/>
            <a:ext cx="7361429" cy="7762447"/>
            <a:chOff x="0" y="0"/>
            <a:chExt cx="1140478" cy="1202606"/>
          </a:xfrm>
        </p:grpSpPr>
        <p:sp>
          <p:nvSpPr>
            <p:cNvPr id="6" name="Freeform 6"/>
            <p:cNvSpPr/>
            <p:nvPr/>
          </p:nvSpPr>
          <p:spPr>
            <a:xfrm>
              <a:off x="0" y="0"/>
              <a:ext cx="1140478" cy="1202606"/>
            </a:xfrm>
            <a:custGeom>
              <a:avLst/>
              <a:gdLst/>
              <a:ahLst/>
              <a:cxnLst/>
              <a:rect l="l" t="t" r="r" b="b"/>
              <a:pathLst>
                <a:path w="1140478" h="1202606">
                  <a:moveTo>
                    <a:pt x="0" y="0"/>
                  </a:moveTo>
                  <a:lnTo>
                    <a:pt x="1140478" y="0"/>
                  </a:lnTo>
                  <a:lnTo>
                    <a:pt x="1140478" y="1202606"/>
                  </a:lnTo>
                  <a:lnTo>
                    <a:pt x="0" y="1202606"/>
                  </a:lnTo>
                  <a:close/>
                </a:path>
              </a:pathLst>
            </a:custGeom>
            <a:blipFill>
              <a:blip r:embed="rId1"/>
              <a:stretch>
                <a:fillRect l="-957" r="-957"/>
              </a:stretch>
            </a:blipFill>
          </p:spPr>
        </p:sp>
      </p:grpSp>
      <p:sp>
        <p:nvSpPr>
          <p:cNvPr id="7" name="AutoShape 7"/>
          <p:cNvSpPr/>
          <p:nvPr/>
        </p:nvSpPr>
        <p:spPr>
          <a:xfrm>
            <a:off x="1028683" y="9272587"/>
            <a:ext cx="16230600" cy="19050"/>
          </a:xfrm>
          <a:prstGeom prst="line">
            <a:avLst/>
          </a:prstGeom>
          <a:ln w="19050" cap="flat">
            <a:solidFill>
              <a:srgbClr val="FFFFFF"/>
            </a:solidFill>
            <a:prstDash val="solid"/>
            <a:headEnd type="none" w="sm" len="sm"/>
            <a:tailEnd type="none" w="sm" len="sm"/>
          </a:ln>
        </p:spPr>
      </p:sp>
      <p:grpSp>
        <p:nvGrpSpPr>
          <p:cNvPr id="8" name="Group 8"/>
          <p:cNvGrpSpPr/>
          <p:nvPr/>
        </p:nvGrpSpPr>
        <p:grpSpPr>
          <a:xfrm rot="0">
            <a:off x="652126" y="350372"/>
            <a:ext cx="1919429" cy="566532"/>
            <a:chOff x="0" y="0"/>
            <a:chExt cx="505529" cy="149210"/>
          </a:xfrm>
        </p:grpSpPr>
        <p:sp>
          <p:nvSpPr>
            <p:cNvPr id="9" name="Freeform 9"/>
            <p:cNvSpPr/>
            <p:nvPr/>
          </p:nvSpPr>
          <p:spPr>
            <a:xfrm>
              <a:off x="0" y="0"/>
              <a:ext cx="505529" cy="149210"/>
            </a:xfrm>
            <a:custGeom>
              <a:avLst/>
              <a:gdLst/>
              <a:ahLst/>
              <a:cxnLst/>
              <a:rect l="l" t="t" r="r" b="b"/>
              <a:pathLst>
                <a:path w="505529" h="149210">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id="10" name="TextBox 10"/>
            <p:cNvSpPr txBox="1"/>
            <p:nvPr/>
          </p:nvSpPr>
          <p:spPr>
            <a:xfrm>
              <a:off x="0" y="-57150"/>
              <a:ext cx="505529" cy="206360"/>
            </a:xfrm>
            <a:prstGeom prst="rect">
              <a:avLst/>
            </a:prstGeom>
          </p:spPr>
          <p:txBody>
            <a:bodyPr lIns="50800" tIns="50800" rIns="50800" bIns="50800" rtlCol="0" anchor="ctr"/>
            <a:lstStyle/>
            <a:p>
              <a:pPr algn="ctr">
                <a:lnSpc>
                  <a:spcPts val="2660"/>
                </a:lnSpc>
              </a:pPr>
            </a:p>
          </p:txBody>
        </p:sp>
      </p:grpSp>
      <p:sp>
        <p:nvSpPr>
          <p:cNvPr id="11" name="TextBox 11"/>
          <p:cNvSpPr txBox="1"/>
          <p:nvPr/>
        </p:nvSpPr>
        <p:spPr>
          <a:xfrm>
            <a:off x="901196" y="418054"/>
            <a:ext cx="1421291" cy="358775"/>
          </a:xfrm>
          <a:prstGeom prst="rect">
            <a:avLst/>
          </a:prstGeom>
        </p:spPr>
        <p:txBody>
          <a:bodyPr lIns="0" tIns="0" rIns="0" bIns="0" rtlCol="0" anchor="t">
            <a:spAutoFit/>
          </a:bodyPr>
          <a:lstStyle/>
          <a:p>
            <a:pPr algn="ctr">
              <a:lnSpc>
                <a:spcPts val="2800"/>
              </a:lnSpc>
              <a:spcBef>
                <a:spcPct val="0"/>
              </a:spcBef>
            </a:pPr>
            <a:r>
              <a:rPr lang="en-US" sz="2000" b="1" spc="3">
                <a:solidFill>
                  <a:srgbClr val="020F8D"/>
                </a:solidFill>
                <a:latin typeface="Poppins Bold" panose="00000800000000000000"/>
                <a:ea typeface="Poppins Bold" panose="00000800000000000000"/>
                <a:cs typeface="Poppins Bold" panose="00000800000000000000"/>
                <a:sym typeface="Poppins Bold" panose="00000800000000000000"/>
              </a:rPr>
              <a:t>Dataset 3</a:t>
            </a:r>
            <a:endParaRPr lang="en-US" sz="2000" b="1" spc="3">
              <a:solidFill>
                <a:srgbClr val="020F8D"/>
              </a:solidFill>
              <a:latin typeface="Poppins Bold" panose="00000800000000000000"/>
              <a:ea typeface="Poppins Bold" panose="00000800000000000000"/>
              <a:cs typeface="Poppins Bold" panose="00000800000000000000"/>
              <a:sym typeface="Poppins Bold" panose="00000800000000000000"/>
            </a:endParaRPr>
          </a:p>
        </p:txBody>
      </p:sp>
      <p:sp>
        <p:nvSpPr>
          <p:cNvPr id="12" name="Freeform 12"/>
          <p:cNvSpPr/>
          <p:nvPr/>
        </p:nvSpPr>
        <p:spPr>
          <a:xfrm rot="-3185288">
            <a:off x="7098892" y="4545512"/>
            <a:ext cx="2208076" cy="2208076"/>
          </a:xfrm>
          <a:custGeom>
            <a:avLst/>
            <a:gdLst/>
            <a:ahLst/>
            <a:cxnLst/>
            <a:rect l="l" t="t" r="r" b="b"/>
            <a:pathLst>
              <a:path w="2208076" h="2208076">
                <a:moveTo>
                  <a:pt x="0" y="0"/>
                </a:moveTo>
                <a:lnTo>
                  <a:pt x="2208076" y="0"/>
                </a:lnTo>
                <a:lnTo>
                  <a:pt x="2208076" y="2208076"/>
                </a:lnTo>
                <a:lnTo>
                  <a:pt x="0" y="22080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9585522" y="2336966"/>
            <a:ext cx="6490582" cy="6557841"/>
          </a:xfrm>
          <a:custGeom>
            <a:avLst/>
            <a:gdLst/>
            <a:ahLst/>
            <a:cxnLst/>
            <a:rect l="l" t="t" r="r" b="b"/>
            <a:pathLst>
              <a:path w="6490582" h="6557841">
                <a:moveTo>
                  <a:pt x="0" y="0"/>
                </a:moveTo>
                <a:lnTo>
                  <a:pt x="6490582" y="0"/>
                </a:lnTo>
                <a:lnTo>
                  <a:pt x="6490582" y="6557841"/>
                </a:lnTo>
                <a:lnTo>
                  <a:pt x="0" y="6557841"/>
                </a:lnTo>
                <a:lnTo>
                  <a:pt x="0" y="0"/>
                </a:lnTo>
                <a:close/>
              </a:path>
            </a:pathLst>
          </a:custGeom>
          <a:blipFill>
            <a:blip r:embed="rId4"/>
            <a:stretch>
              <a:fillRect r="-1036"/>
            </a:stretch>
          </a:blipFill>
        </p:spPr>
      </p:sp>
      <p:sp>
        <p:nvSpPr>
          <p:cNvPr id="14" name="TextBox 14"/>
          <p:cNvSpPr txBox="1"/>
          <p:nvPr/>
        </p:nvSpPr>
        <p:spPr>
          <a:xfrm>
            <a:off x="8202930" y="425844"/>
            <a:ext cx="9065775" cy="1634898"/>
          </a:xfrm>
          <a:prstGeom prst="rect">
            <a:avLst/>
          </a:prstGeom>
        </p:spPr>
        <p:txBody>
          <a:bodyPr lIns="0" tIns="0" rIns="0" bIns="0" rtlCol="0" anchor="t">
            <a:spAutoFit/>
          </a:bodyPr>
          <a:lstStyle/>
          <a:p>
            <a:pPr algn="just">
              <a:lnSpc>
                <a:spcPts val="6240"/>
              </a:lnSpc>
            </a:pPr>
            <a:r>
              <a:rPr lang="en-US" sz="6710">
                <a:solidFill>
                  <a:srgbClr val="00FFFF"/>
                </a:solidFill>
                <a:latin typeface="Zen Dots"/>
                <a:ea typeface="Zen Dots"/>
                <a:cs typeface="Zen Dots"/>
                <a:sym typeface="Zen Dots"/>
              </a:rPr>
              <a:t>TỔNG KẾT &amp; INSIGHT CHÍNH</a:t>
            </a:r>
            <a:endParaRPr lang="en-US" sz="6710">
              <a:solidFill>
                <a:srgbClr val="00FFFF"/>
              </a:solidFill>
              <a:latin typeface="Zen Dots"/>
              <a:ea typeface="Zen Dots"/>
              <a:cs typeface="Zen Dots"/>
              <a:sym typeface="Zen Dots"/>
            </a:endParaRPr>
          </a:p>
        </p:txBody>
      </p:sp>
      <p:sp>
        <p:nvSpPr>
          <p:cNvPr id="15" name="TextBox 15"/>
          <p:cNvSpPr txBox="1"/>
          <p:nvPr/>
        </p:nvSpPr>
        <p:spPr>
          <a:xfrm>
            <a:off x="16814409" y="864095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33</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16" name="TextBox 16"/>
          <p:cNvSpPr txBox="1"/>
          <p:nvPr/>
        </p:nvSpPr>
        <p:spPr>
          <a:xfrm>
            <a:off x="8998625" y="4943792"/>
            <a:ext cx="290751" cy="342265"/>
          </a:xfrm>
          <a:prstGeom prst="rect">
            <a:avLst/>
          </a:prstGeom>
        </p:spPr>
        <p:txBody>
          <a:bodyPr lIns="0" tIns="0" rIns="0" bIns="0" rtlCol="0" anchor="t">
            <a:spAutoFit/>
          </a:bodyPr>
          <a:lstStyle/>
          <a:p>
            <a:pPr algn="ctr">
              <a:lnSpc>
                <a:spcPts val="2660"/>
              </a:lnSpc>
              <a:spcBef>
                <a:spcPct val="0"/>
              </a:spcBef>
            </a:pPr>
            <a:r>
              <a:rPr lang="en-US" sz="1900" spc="3">
                <a:solidFill>
                  <a:srgbClr val="000000"/>
                </a:solidFill>
                <a:latin typeface="Poppins" panose="00000500000000000000"/>
                <a:ea typeface="Poppins" panose="00000500000000000000"/>
                <a:cs typeface="Poppins" panose="00000500000000000000"/>
                <a:sym typeface="Poppins" panose="00000500000000000000"/>
              </a:rPr>
              <a:t>ạo</a:t>
            </a:r>
            <a:endParaRPr lang="en-US" sz="1900" spc="3">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7" name="Freeform 17"/>
          <p:cNvSpPr/>
          <p:nvPr/>
        </p:nvSpPr>
        <p:spPr>
          <a:xfrm>
            <a:off x="13483948" y="5000942"/>
            <a:ext cx="14401793" cy="13668611"/>
          </a:xfrm>
          <a:custGeom>
            <a:avLst/>
            <a:gdLst/>
            <a:ahLst/>
            <a:cxnLst/>
            <a:rect l="l" t="t" r="r" b="b"/>
            <a:pathLst>
              <a:path w="14401793" h="13668611">
                <a:moveTo>
                  <a:pt x="0" y="0"/>
                </a:moveTo>
                <a:lnTo>
                  <a:pt x="14401793" y="0"/>
                </a:lnTo>
                <a:lnTo>
                  <a:pt x="14401793" y="13668612"/>
                </a:lnTo>
                <a:lnTo>
                  <a:pt x="0" y="136686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1028683" y="9272587"/>
            <a:ext cx="16230600" cy="19050"/>
          </a:xfrm>
          <a:prstGeom prst="line">
            <a:avLst/>
          </a:prstGeom>
          <a:ln w="19050" cap="flat">
            <a:solidFill>
              <a:srgbClr val="FFFFFF"/>
            </a:solidFill>
            <a:prstDash val="solid"/>
            <a:headEnd type="none" w="sm" len="sm"/>
            <a:tailEnd type="none" w="sm" len="sm"/>
          </a:ln>
        </p:spPr>
      </p:sp>
      <p:grpSp>
        <p:nvGrpSpPr>
          <p:cNvPr id="3" name="Group 3"/>
          <p:cNvGrpSpPr/>
          <p:nvPr/>
        </p:nvGrpSpPr>
        <p:grpSpPr>
          <a:xfrm rot="0">
            <a:off x="11529929" y="2933753"/>
            <a:ext cx="3086100" cy="5269946"/>
            <a:chOff x="0" y="0"/>
            <a:chExt cx="812800" cy="1387969"/>
          </a:xfrm>
        </p:grpSpPr>
        <p:sp>
          <p:nvSpPr>
            <p:cNvPr id="4" name="Freeform 4"/>
            <p:cNvSpPr/>
            <p:nvPr/>
          </p:nvSpPr>
          <p:spPr>
            <a:xfrm>
              <a:off x="0" y="0"/>
              <a:ext cx="812800" cy="1387969"/>
            </a:xfrm>
            <a:custGeom>
              <a:avLst/>
              <a:gdLst/>
              <a:ahLst/>
              <a:cxnLst/>
              <a:rect l="l" t="t" r="r" b="b"/>
              <a:pathLst>
                <a:path w="812800" h="1387969">
                  <a:moveTo>
                    <a:pt x="0" y="0"/>
                  </a:moveTo>
                  <a:lnTo>
                    <a:pt x="812800" y="0"/>
                  </a:lnTo>
                  <a:lnTo>
                    <a:pt x="812800" y="1387969"/>
                  </a:lnTo>
                  <a:lnTo>
                    <a:pt x="0" y="1387969"/>
                  </a:lnTo>
                  <a:close/>
                </a:path>
              </a:pathLst>
            </a:custGeom>
            <a:gradFill rotWithShape="1">
              <a:gsLst>
                <a:gs pos="0">
                  <a:srgbClr val="00E8FF">
                    <a:alpha val="100000"/>
                  </a:srgbClr>
                </a:gs>
                <a:gs pos="100000">
                  <a:srgbClr val="0076E4">
                    <a:alpha val="100000"/>
                  </a:srgbClr>
                </a:gs>
              </a:gsLst>
              <a:lin ang="5400000"/>
            </a:gradFill>
          </p:spPr>
        </p:sp>
        <p:sp>
          <p:nvSpPr>
            <p:cNvPr id="5" name="TextBox 5"/>
            <p:cNvSpPr txBox="1"/>
            <p:nvPr/>
          </p:nvSpPr>
          <p:spPr>
            <a:xfrm>
              <a:off x="0" y="-57150"/>
              <a:ext cx="812800" cy="1445119"/>
            </a:xfrm>
            <a:prstGeom prst="rect">
              <a:avLst/>
            </a:prstGeom>
          </p:spPr>
          <p:txBody>
            <a:bodyPr lIns="50800" tIns="50800" rIns="50800" bIns="50800" rtlCol="0" anchor="ctr"/>
            <a:lstStyle/>
            <a:p>
              <a:pPr algn="ctr">
                <a:lnSpc>
                  <a:spcPts val="2870"/>
                </a:lnSpc>
              </a:pPr>
            </a:p>
          </p:txBody>
        </p:sp>
      </p:grpSp>
      <p:grpSp>
        <p:nvGrpSpPr>
          <p:cNvPr id="6" name="Group 6"/>
          <p:cNvGrpSpPr/>
          <p:nvPr/>
        </p:nvGrpSpPr>
        <p:grpSpPr>
          <a:xfrm rot="0">
            <a:off x="11865716" y="2484866"/>
            <a:ext cx="6934340" cy="5718833"/>
            <a:chOff x="0" y="0"/>
            <a:chExt cx="1074311" cy="885997"/>
          </a:xfrm>
        </p:grpSpPr>
        <p:sp>
          <p:nvSpPr>
            <p:cNvPr id="7" name="Freeform 7"/>
            <p:cNvSpPr/>
            <p:nvPr/>
          </p:nvSpPr>
          <p:spPr>
            <a:xfrm>
              <a:off x="0" y="0"/>
              <a:ext cx="1074311" cy="885997"/>
            </a:xfrm>
            <a:custGeom>
              <a:avLst/>
              <a:gdLst/>
              <a:ahLst/>
              <a:cxnLst/>
              <a:rect l="l" t="t" r="r" b="b"/>
              <a:pathLst>
                <a:path w="1074311" h="885997">
                  <a:moveTo>
                    <a:pt x="0" y="0"/>
                  </a:moveTo>
                  <a:lnTo>
                    <a:pt x="1074311" y="0"/>
                  </a:lnTo>
                  <a:lnTo>
                    <a:pt x="1074311" y="885997"/>
                  </a:lnTo>
                  <a:lnTo>
                    <a:pt x="0" y="885997"/>
                  </a:lnTo>
                  <a:close/>
                </a:path>
              </a:pathLst>
            </a:custGeom>
            <a:blipFill>
              <a:blip r:embed="rId1"/>
              <a:stretch>
                <a:fillRect l="-15976" r="-15976"/>
              </a:stretch>
            </a:blipFill>
          </p:spPr>
        </p:sp>
      </p:grpSp>
      <p:sp>
        <p:nvSpPr>
          <p:cNvPr id="8" name="Freeform 8"/>
          <p:cNvSpPr/>
          <p:nvPr/>
        </p:nvSpPr>
        <p:spPr>
          <a:xfrm>
            <a:off x="-3480299" y="427466"/>
            <a:ext cx="4335517" cy="4114800"/>
          </a:xfrm>
          <a:custGeom>
            <a:avLst/>
            <a:gdLst/>
            <a:ahLst/>
            <a:cxnLst/>
            <a:rect l="l" t="t" r="r" b="b"/>
            <a:pathLst>
              <a:path w="4335517" h="4114800">
                <a:moveTo>
                  <a:pt x="0" y="0"/>
                </a:moveTo>
                <a:lnTo>
                  <a:pt x="4335517" y="0"/>
                </a:lnTo>
                <a:lnTo>
                  <a:pt x="43355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4624599" y="731452"/>
            <a:ext cx="1662550" cy="366996"/>
          </a:xfrm>
          <a:prstGeom prst="rect">
            <a:avLst/>
          </a:prstGeom>
        </p:spPr>
        <p:txBody>
          <a:bodyPr lIns="0" tIns="0" rIns="0" bIns="0" rtlCol="0" anchor="t">
            <a:spAutoFit/>
          </a:bodyPr>
          <a:lstStyle/>
          <a:p>
            <a:pPr marL="0" lvl="0" indent="0" algn="ctr">
              <a:lnSpc>
                <a:spcPts val="2870"/>
              </a:lnSpc>
              <a:spcBef>
                <a:spcPct val="0"/>
              </a:spcBef>
            </a:pPr>
            <a:r>
              <a:rPr lang="en-US" sz="2050" spc="4">
                <a:solidFill>
                  <a:srgbClr val="FFFFFF"/>
                </a:solidFill>
                <a:latin typeface="Poppins" panose="00000500000000000000"/>
                <a:ea typeface="Poppins" panose="00000500000000000000"/>
                <a:cs typeface="Poppins" panose="00000500000000000000"/>
                <a:sym typeface="Poppins" panose="00000500000000000000"/>
              </a:rPr>
              <a:t>Home</a:t>
            </a:r>
            <a:endParaRPr lang="en-US" sz="2050" spc="4">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0" name="TextBox 10"/>
          <p:cNvSpPr txBox="1"/>
          <p:nvPr/>
        </p:nvSpPr>
        <p:spPr>
          <a:xfrm>
            <a:off x="6888721" y="733665"/>
            <a:ext cx="1907082" cy="366996"/>
          </a:xfrm>
          <a:prstGeom prst="rect">
            <a:avLst/>
          </a:prstGeom>
        </p:spPr>
        <p:txBody>
          <a:bodyPr lIns="0" tIns="0" rIns="0" bIns="0" rtlCol="0" anchor="t">
            <a:spAutoFit/>
          </a:bodyPr>
          <a:lstStyle/>
          <a:p>
            <a:pPr marL="0" lvl="0" indent="0" algn="ctr">
              <a:lnSpc>
                <a:spcPts val="2870"/>
              </a:lnSpc>
              <a:spcBef>
                <a:spcPct val="0"/>
              </a:spcBef>
            </a:pPr>
            <a:r>
              <a:rPr lang="en-US" sz="2050" spc="4">
                <a:solidFill>
                  <a:srgbClr val="FFFFFF"/>
                </a:solidFill>
                <a:latin typeface="Poppins" panose="00000500000000000000"/>
                <a:ea typeface="Poppins" panose="00000500000000000000"/>
                <a:cs typeface="Poppins" panose="00000500000000000000"/>
                <a:sym typeface="Poppins" panose="00000500000000000000"/>
              </a:rPr>
              <a:t>About</a:t>
            </a:r>
            <a:endParaRPr lang="en-US" sz="2050" spc="4">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1" name="TextBox 11"/>
          <p:cNvSpPr txBox="1"/>
          <p:nvPr/>
        </p:nvSpPr>
        <p:spPr>
          <a:xfrm>
            <a:off x="9596344" y="733665"/>
            <a:ext cx="1589190" cy="366996"/>
          </a:xfrm>
          <a:prstGeom prst="rect">
            <a:avLst/>
          </a:prstGeom>
        </p:spPr>
        <p:txBody>
          <a:bodyPr lIns="0" tIns="0" rIns="0" bIns="0" rtlCol="0" anchor="t">
            <a:spAutoFit/>
          </a:bodyPr>
          <a:lstStyle/>
          <a:p>
            <a:pPr marL="0" lvl="0" indent="0" algn="ctr">
              <a:lnSpc>
                <a:spcPts val="2870"/>
              </a:lnSpc>
              <a:spcBef>
                <a:spcPct val="0"/>
              </a:spcBef>
            </a:pPr>
            <a:r>
              <a:rPr lang="en-US" sz="2050" b="1" spc="4">
                <a:solidFill>
                  <a:srgbClr val="FFFFFF"/>
                </a:solidFill>
                <a:latin typeface="Poppins Bold" panose="00000800000000000000"/>
                <a:ea typeface="Poppins Bold" panose="00000800000000000000"/>
                <a:cs typeface="Poppins Bold" panose="00000800000000000000"/>
                <a:sym typeface="Poppins Bold" panose="00000800000000000000"/>
              </a:rPr>
              <a:t>Content</a:t>
            </a:r>
            <a:endParaRPr lang="en-US" sz="2050" b="1" spc="4">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12" name="TextBox 12"/>
          <p:cNvSpPr txBox="1"/>
          <p:nvPr/>
        </p:nvSpPr>
        <p:spPr>
          <a:xfrm>
            <a:off x="11529929" y="731452"/>
            <a:ext cx="2224975" cy="366996"/>
          </a:xfrm>
          <a:prstGeom prst="rect">
            <a:avLst/>
          </a:prstGeom>
        </p:spPr>
        <p:txBody>
          <a:bodyPr lIns="0" tIns="0" rIns="0" bIns="0" rtlCol="0" anchor="t">
            <a:spAutoFit/>
          </a:bodyPr>
          <a:lstStyle/>
          <a:p>
            <a:pPr marL="0" lvl="0" indent="0" algn="ctr">
              <a:lnSpc>
                <a:spcPts val="2870"/>
              </a:lnSpc>
              <a:spcBef>
                <a:spcPct val="0"/>
              </a:spcBef>
            </a:pPr>
            <a:r>
              <a:rPr lang="en-US" sz="2050" spc="4">
                <a:solidFill>
                  <a:srgbClr val="FFFFFF"/>
                </a:solidFill>
                <a:latin typeface="Poppins" panose="00000500000000000000"/>
                <a:ea typeface="Poppins" panose="00000500000000000000"/>
                <a:cs typeface="Poppins" panose="00000500000000000000"/>
                <a:sym typeface="Poppins" panose="00000500000000000000"/>
              </a:rPr>
              <a:t>Others</a:t>
            </a:r>
            <a:endParaRPr lang="en-US" sz="2050" spc="4">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3" name="TextBox 13"/>
          <p:cNvSpPr txBox="1"/>
          <p:nvPr/>
        </p:nvSpPr>
        <p:spPr>
          <a:xfrm>
            <a:off x="855218" y="552992"/>
            <a:ext cx="1761862" cy="391640"/>
          </a:xfrm>
          <a:prstGeom prst="rect">
            <a:avLst/>
          </a:prstGeom>
        </p:spPr>
        <p:txBody>
          <a:bodyPr lIns="0" tIns="0" rIns="0" bIns="0" rtlCol="0" anchor="t">
            <a:spAutoFit/>
          </a:bodyPr>
          <a:lstStyle/>
          <a:p>
            <a:pPr marL="0" lvl="0" indent="0" algn="l">
              <a:lnSpc>
                <a:spcPts val="3090"/>
              </a:lnSpc>
              <a:spcBef>
                <a:spcPct val="0"/>
              </a:spcBef>
            </a:pPr>
            <a:r>
              <a:rPr lang="en-US" sz="2205" b="1" spc="4">
                <a:solidFill>
                  <a:srgbClr val="FFFFFF"/>
                </a:solidFill>
                <a:latin typeface="Poppins Heavy" panose="00000A00000000000000"/>
                <a:ea typeface="Poppins Heavy" panose="00000A00000000000000"/>
                <a:cs typeface="Poppins Heavy" panose="00000A00000000000000"/>
                <a:sym typeface="Poppins Heavy" panose="00000A00000000000000"/>
              </a:rPr>
              <a:t>Thynk</a:t>
            </a:r>
            <a:endParaRPr lang="en-US" sz="2205" b="1" spc="4">
              <a:solidFill>
                <a:srgbClr val="FFFFFF"/>
              </a:solidFill>
              <a:latin typeface="Poppins Heavy" panose="00000A00000000000000"/>
              <a:ea typeface="Poppins Heavy" panose="00000A00000000000000"/>
              <a:cs typeface="Poppins Heavy" panose="00000A00000000000000"/>
              <a:sym typeface="Poppins Heavy" panose="00000A00000000000000"/>
            </a:endParaRPr>
          </a:p>
        </p:txBody>
      </p:sp>
      <p:sp>
        <p:nvSpPr>
          <p:cNvPr id="14" name="TextBox 14"/>
          <p:cNvSpPr txBox="1"/>
          <p:nvPr/>
        </p:nvSpPr>
        <p:spPr>
          <a:xfrm>
            <a:off x="855218" y="874053"/>
            <a:ext cx="1761862" cy="391640"/>
          </a:xfrm>
          <a:prstGeom prst="rect">
            <a:avLst/>
          </a:prstGeom>
        </p:spPr>
        <p:txBody>
          <a:bodyPr lIns="0" tIns="0" rIns="0" bIns="0" rtlCol="0" anchor="t">
            <a:spAutoFit/>
          </a:bodyPr>
          <a:lstStyle/>
          <a:p>
            <a:pPr marL="0" lvl="0" indent="0" algn="l">
              <a:lnSpc>
                <a:spcPts val="3090"/>
              </a:lnSpc>
              <a:spcBef>
                <a:spcPct val="0"/>
              </a:spcBef>
            </a:pPr>
            <a:r>
              <a:rPr lang="en-US" sz="2205" spc="4">
                <a:solidFill>
                  <a:srgbClr val="FFFFFF"/>
                </a:solidFill>
                <a:latin typeface="Poppins" panose="00000500000000000000"/>
                <a:ea typeface="Poppins" panose="00000500000000000000"/>
                <a:cs typeface="Poppins" panose="00000500000000000000"/>
                <a:sym typeface="Poppins" panose="00000500000000000000"/>
              </a:rPr>
              <a:t>Unlimited.</a:t>
            </a:r>
            <a:endParaRPr lang="en-US" sz="2205" spc="4">
              <a:solidFill>
                <a:srgbClr val="FFFFFF"/>
              </a:solidFill>
              <a:latin typeface="Poppins" panose="00000500000000000000"/>
              <a:ea typeface="Poppins" panose="00000500000000000000"/>
              <a:cs typeface="Poppins" panose="00000500000000000000"/>
              <a:sym typeface="Poppins" panose="00000500000000000000"/>
            </a:endParaRPr>
          </a:p>
        </p:txBody>
      </p:sp>
      <p:grpSp>
        <p:nvGrpSpPr>
          <p:cNvPr id="15" name="Group 15"/>
          <p:cNvGrpSpPr/>
          <p:nvPr/>
        </p:nvGrpSpPr>
        <p:grpSpPr>
          <a:xfrm rot="0">
            <a:off x="1450824" y="2757678"/>
            <a:ext cx="9672650" cy="3613128"/>
            <a:chOff x="0" y="0"/>
            <a:chExt cx="2547529" cy="951606"/>
          </a:xfrm>
        </p:grpSpPr>
        <p:sp>
          <p:nvSpPr>
            <p:cNvPr id="16" name="Freeform 16"/>
            <p:cNvSpPr/>
            <p:nvPr/>
          </p:nvSpPr>
          <p:spPr>
            <a:xfrm>
              <a:off x="0" y="0"/>
              <a:ext cx="2547529" cy="951606"/>
            </a:xfrm>
            <a:custGeom>
              <a:avLst/>
              <a:gdLst/>
              <a:ahLst/>
              <a:cxnLst/>
              <a:rect l="l" t="t" r="r" b="b"/>
              <a:pathLst>
                <a:path w="2547529" h="951606">
                  <a:moveTo>
                    <a:pt x="80039" y="0"/>
                  </a:moveTo>
                  <a:lnTo>
                    <a:pt x="2467490" y="0"/>
                  </a:lnTo>
                  <a:cubicBezTo>
                    <a:pt x="2511694" y="0"/>
                    <a:pt x="2547529" y="35835"/>
                    <a:pt x="2547529" y="80039"/>
                  </a:cubicBezTo>
                  <a:lnTo>
                    <a:pt x="2547529" y="871566"/>
                  </a:lnTo>
                  <a:cubicBezTo>
                    <a:pt x="2547529" y="892794"/>
                    <a:pt x="2539097" y="913152"/>
                    <a:pt x="2524086" y="928163"/>
                  </a:cubicBezTo>
                  <a:cubicBezTo>
                    <a:pt x="2509076" y="943173"/>
                    <a:pt x="2488718" y="951606"/>
                    <a:pt x="2467490" y="951606"/>
                  </a:cubicBezTo>
                  <a:lnTo>
                    <a:pt x="80039" y="951606"/>
                  </a:lnTo>
                  <a:cubicBezTo>
                    <a:pt x="35835" y="951606"/>
                    <a:pt x="0" y="915771"/>
                    <a:pt x="0" y="871566"/>
                  </a:cubicBezTo>
                  <a:lnTo>
                    <a:pt x="0" y="80039"/>
                  </a:lnTo>
                  <a:cubicBezTo>
                    <a:pt x="0" y="35835"/>
                    <a:pt x="35835" y="0"/>
                    <a:pt x="80039" y="0"/>
                  </a:cubicBezTo>
                  <a:close/>
                </a:path>
              </a:pathLst>
            </a:custGeom>
            <a:solidFill>
              <a:srgbClr val="00FFFF"/>
            </a:solidFill>
          </p:spPr>
        </p:sp>
        <p:sp>
          <p:nvSpPr>
            <p:cNvPr id="17" name="TextBox 17"/>
            <p:cNvSpPr txBox="1"/>
            <p:nvPr/>
          </p:nvSpPr>
          <p:spPr>
            <a:xfrm>
              <a:off x="0" y="-180975"/>
              <a:ext cx="2547529" cy="1132581"/>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Dataset 4 – USDA Food Database</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18" name="TextBox 18"/>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34</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28700" y="4510649"/>
            <a:ext cx="15781591" cy="3259223"/>
          </a:xfrm>
          <a:prstGeom prst="rect">
            <a:avLst/>
          </a:prstGeom>
        </p:spPr>
        <p:txBody>
          <a:bodyPr lIns="0" tIns="0" rIns="0" bIns="0" rtlCol="0" anchor="t">
            <a:spAutoFit/>
          </a:bodyPr>
          <a:lstStyle/>
          <a:p>
            <a:pPr marL="658495" lvl="1" indent="-329565" algn="l">
              <a:lnSpc>
                <a:spcPts val="4270"/>
              </a:lnSpc>
              <a:spcBef>
                <a:spcPct val="0"/>
              </a:spcBef>
              <a:buFont typeface="Arial" panose="020B0604020202020204"/>
              <a:buChar char="•"/>
            </a:pPr>
            <a:r>
              <a:rPr lang="en-US" sz="3050" spc="6">
                <a:solidFill>
                  <a:srgbClr val="FFFFFF"/>
                </a:solidFill>
                <a:latin typeface="Poppins" panose="00000500000000000000"/>
                <a:ea typeface="Poppins" panose="00000500000000000000"/>
                <a:cs typeface="Poppins" panose="00000500000000000000"/>
                <a:sym typeface="Poppins" panose="00000500000000000000"/>
              </a:rPr>
              <a:t>Làm quen và xử lý d</a:t>
            </a:r>
            <a:r>
              <a:rPr lang="en-US" sz="3050" spc="6">
                <a:solidFill>
                  <a:srgbClr val="FFFFFF"/>
                </a:solidFill>
                <a:latin typeface="Poppins" panose="00000500000000000000"/>
                <a:ea typeface="Poppins" panose="00000500000000000000"/>
                <a:cs typeface="Poppins" panose="00000500000000000000"/>
                <a:sym typeface="Poppins" panose="00000500000000000000"/>
              </a:rPr>
              <a:t>ữ liệ</a:t>
            </a:r>
            <a:r>
              <a:rPr lang="en-US" sz="3050" spc="6">
                <a:solidFill>
                  <a:srgbClr val="FFFFFF"/>
                </a:solidFill>
                <a:latin typeface="Poppins" panose="00000500000000000000"/>
                <a:ea typeface="Poppins" panose="00000500000000000000"/>
                <a:cs typeface="Poppins" panose="00000500000000000000"/>
                <a:sym typeface="Poppins" panose="00000500000000000000"/>
              </a:rPr>
              <a:t>u JSON dạng phức tạp (nested JSON).</a:t>
            </a:r>
            <a:endParaRPr lang="en-US" sz="3050" spc="6">
              <a:solidFill>
                <a:srgbClr val="FFFFFF"/>
              </a:solidFill>
              <a:latin typeface="Poppins" panose="00000500000000000000"/>
              <a:ea typeface="Poppins" panose="00000500000000000000"/>
              <a:cs typeface="Poppins" panose="00000500000000000000"/>
              <a:sym typeface="Poppins" panose="00000500000000000000"/>
            </a:endParaRPr>
          </a:p>
          <a:p>
            <a:pPr marL="658495" lvl="1" indent="-329565" algn="l">
              <a:lnSpc>
                <a:spcPts val="4270"/>
              </a:lnSpc>
              <a:spcBef>
                <a:spcPct val="0"/>
              </a:spcBef>
              <a:buFont typeface="Arial" panose="020B0604020202020204"/>
              <a:buChar char="•"/>
            </a:pPr>
            <a:r>
              <a:rPr lang="en-US" sz="3050" spc="6">
                <a:solidFill>
                  <a:srgbClr val="FFFFFF"/>
                </a:solidFill>
                <a:latin typeface="Poppins" panose="00000500000000000000"/>
                <a:ea typeface="Poppins" panose="00000500000000000000"/>
                <a:cs typeface="Poppins" panose="00000500000000000000"/>
                <a:sym typeface="Poppins" panose="00000500000000000000"/>
              </a:rPr>
              <a:t>Trích xuất, làm phẳng và kết hợp thông tin thực phẩm với dữ liệu dinh dưỡng.</a:t>
            </a:r>
            <a:endParaRPr lang="en-US" sz="3050" spc="6">
              <a:solidFill>
                <a:srgbClr val="FFFFFF"/>
              </a:solidFill>
              <a:latin typeface="Poppins" panose="00000500000000000000"/>
              <a:ea typeface="Poppins" panose="00000500000000000000"/>
              <a:cs typeface="Poppins" panose="00000500000000000000"/>
              <a:sym typeface="Poppins" panose="00000500000000000000"/>
            </a:endParaRPr>
          </a:p>
          <a:p>
            <a:pPr marL="658495" lvl="1" indent="-329565" algn="l">
              <a:lnSpc>
                <a:spcPts val="4270"/>
              </a:lnSpc>
              <a:spcBef>
                <a:spcPct val="0"/>
              </a:spcBef>
              <a:buFont typeface="Arial" panose="020B0604020202020204"/>
              <a:buChar char="•"/>
            </a:pPr>
            <a:r>
              <a:rPr lang="en-US" sz="3050" spc="6">
                <a:solidFill>
                  <a:srgbClr val="FFFFFF"/>
                </a:solidFill>
                <a:latin typeface="Poppins" panose="00000500000000000000"/>
                <a:ea typeface="Poppins" panose="00000500000000000000"/>
                <a:cs typeface="Poppins" panose="00000500000000000000"/>
                <a:sym typeface="Poppins" panose="00000500000000000000"/>
              </a:rPr>
              <a:t>Phân tích thống kê để tìm ra các nhóm thực phẩm và thực phẩm giàu dinh dưỡng nhất.</a:t>
            </a:r>
            <a:endParaRPr lang="en-US" sz="3050" spc="6">
              <a:solidFill>
                <a:srgbClr val="FFFFFF"/>
              </a:solidFill>
              <a:latin typeface="Poppins" panose="00000500000000000000"/>
              <a:ea typeface="Poppins" panose="00000500000000000000"/>
              <a:cs typeface="Poppins" panose="00000500000000000000"/>
              <a:sym typeface="Poppins" panose="00000500000000000000"/>
            </a:endParaRPr>
          </a:p>
          <a:p>
            <a:pPr marL="658495" lvl="1" indent="-329565" algn="l">
              <a:lnSpc>
                <a:spcPts val="4270"/>
              </a:lnSpc>
              <a:spcBef>
                <a:spcPct val="0"/>
              </a:spcBef>
              <a:buFont typeface="Arial" panose="020B0604020202020204"/>
              <a:buChar char="•"/>
            </a:pPr>
            <a:r>
              <a:rPr lang="en-US" sz="3050" spc="6">
                <a:solidFill>
                  <a:srgbClr val="FFFFFF"/>
                </a:solidFill>
                <a:latin typeface="Poppins" panose="00000500000000000000"/>
                <a:ea typeface="Poppins" panose="00000500000000000000"/>
                <a:cs typeface="Poppins" panose="00000500000000000000"/>
                <a:sym typeface="Poppins" panose="00000500000000000000"/>
              </a:rPr>
              <a:t>Rèn l</a:t>
            </a:r>
            <a:r>
              <a:rPr lang="en-US" sz="3050" spc="6">
                <a:solidFill>
                  <a:srgbClr val="FFFFFF"/>
                </a:solidFill>
                <a:latin typeface="Poppins" panose="00000500000000000000"/>
                <a:ea typeface="Poppins" panose="00000500000000000000"/>
                <a:cs typeface="Poppins" panose="00000500000000000000"/>
                <a:sym typeface="Poppins" panose="00000500000000000000"/>
              </a:rPr>
              <a:t>uyện kỹ năng xử lý dữ liệu thực tế bằng thư viện pandas trong Python.</a:t>
            </a:r>
            <a:endParaRPr lang="en-US" sz="3050" spc="6">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270"/>
              </a:lnSpc>
              <a:spcBef>
                <a:spcPct val="0"/>
              </a:spcBef>
            </a:pPr>
          </a:p>
        </p:txBody>
      </p:sp>
      <p:grpSp>
        <p:nvGrpSpPr>
          <p:cNvPr id="3" name="Group 3"/>
          <p:cNvGrpSpPr/>
          <p:nvPr/>
        </p:nvGrpSpPr>
        <p:grpSpPr>
          <a:xfrm rot="0">
            <a:off x="1028700" y="261466"/>
            <a:ext cx="15878682" cy="1534467"/>
            <a:chOff x="0" y="0"/>
            <a:chExt cx="4182040" cy="404140"/>
          </a:xfrm>
        </p:grpSpPr>
        <p:sp>
          <p:nvSpPr>
            <p:cNvPr id="4" name="Freeform 4"/>
            <p:cNvSpPr/>
            <p:nvPr/>
          </p:nvSpPr>
          <p:spPr>
            <a:xfrm>
              <a:off x="0" y="0"/>
              <a:ext cx="4182040" cy="404140"/>
            </a:xfrm>
            <a:custGeom>
              <a:avLst/>
              <a:gdLst/>
              <a:ahLst/>
              <a:cxnLst/>
              <a:rect l="l" t="t" r="r" b="b"/>
              <a:pathLst>
                <a:path w="4182040" h="404140">
                  <a:moveTo>
                    <a:pt x="48757" y="0"/>
                  </a:moveTo>
                  <a:lnTo>
                    <a:pt x="4133283" y="0"/>
                  </a:lnTo>
                  <a:cubicBezTo>
                    <a:pt x="4146214" y="0"/>
                    <a:pt x="4158616" y="5137"/>
                    <a:pt x="4167759" y="14281"/>
                  </a:cubicBezTo>
                  <a:cubicBezTo>
                    <a:pt x="4176903" y="23424"/>
                    <a:pt x="4182040" y="35826"/>
                    <a:pt x="4182040" y="48757"/>
                  </a:cubicBezTo>
                  <a:lnTo>
                    <a:pt x="4182040" y="355383"/>
                  </a:lnTo>
                  <a:cubicBezTo>
                    <a:pt x="4182040" y="368314"/>
                    <a:pt x="4176903" y="380715"/>
                    <a:pt x="4167759" y="389859"/>
                  </a:cubicBezTo>
                  <a:cubicBezTo>
                    <a:pt x="4158616" y="399003"/>
                    <a:pt x="4146214" y="404140"/>
                    <a:pt x="4133283" y="404140"/>
                  </a:cubicBezTo>
                  <a:lnTo>
                    <a:pt x="48757" y="404140"/>
                  </a:lnTo>
                  <a:cubicBezTo>
                    <a:pt x="35826" y="404140"/>
                    <a:pt x="23424" y="399003"/>
                    <a:pt x="14281" y="389859"/>
                  </a:cubicBezTo>
                  <a:cubicBezTo>
                    <a:pt x="5137" y="380715"/>
                    <a:pt x="0" y="368314"/>
                    <a:pt x="0" y="355383"/>
                  </a:cubicBezTo>
                  <a:lnTo>
                    <a:pt x="0" y="48757"/>
                  </a:lnTo>
                  <a:cubicBezTo>
                    <a:pt x="0" y="35826"/>
                    <a:pt x="5137" y="23424"/>
                    <a:pt x="14281" y="14281"/>
                  </a:cubicBezTo>
                  <a:cubicBezTo>
                    <a:pt x="23424" y="5137"/>
                    <a:pt x="35826" y="0"/>
                    <a:pt x="48757" y="0"/>
                  </a:cubicBezTo>
                  <a:close/>
                </a:path>
              </a:pathLst>
            </a:custGeom>
            <a:solidFill>
              <a:srgbClr val="00FFFF"/>
            </a:solidFill>
          </p:spPr>
        </p:sp>
        <p:sp>
          <p:nvSpPr>
            <p:cNvPr id="5" name="TextBox 5"/>
            <p:cNvSpPr txBox="1"/>
            <p:nvPr/>
          </p:nvSpPr>
          <p:spPr>
            <a:xfrm>
              <a:off x="0" y="-85725"/>
              <a:ext cx="4182040" cy="489865"/>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Data 4 - Giới thiệu và Mục tiêu Dự án</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6" name="TextBox 6"/>
          <p:cNvSpPr txBox="1"/>
          <p:nvPr/>
        </p:nvSpPr>
        <p:spPr>
          <a:xfrm>
            <a:off x="1304912" y="2864023"/>
            <a:ext cx="15326257" cy="740462"/>
          </a:xfrm>
          <a:prstGeom prst="rect">
            <a:avLst/>
          </a:prstGeom>
        </p:spPr>
        <p:txBody>
          <a:bodyPr lIns="0" tIns="0" rIns="0" bIns="0" rtlCol="0" anchor="t">
            <a:spAutoFit/>
          </a:bodyPr>
          <a:lstStyle/>
          <a:p>
            <a:pPr algn="just">
              <a:lnSpc>
                <a:spcPts val="5260"/>
              </a:lnSpc>
            </a:pPr>
            <a:r>
              <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rPr>
              <a:t>Phân tích Dữ liệu Dinh dưỡng từ USDA Food Database</a:t>
            </a:r>
            <a:endPar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TextBox 7"/>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35</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304912" y="2176363"/>
            <a:ext cx="9256361" cy="740462"/>
          </a:xfrm>
          <a:prstGeom prst="rect">
            <a:avLst/>
          </a:prstGeom>
        </p:spPr>
        <p:txBody>
          <a:bodyPr lIns="0" tIns="0" rIns="0" bIns="0" rtlCol="0" anchor="t">
            <a:spAutoFit/>
          </a:bodyPr>
          <a:lstStyle/>
          <a:p>
            <a:pPr algn="just">
              <a:lnSpc>
                <a:spcPts val="5260"/>
              </a:lnSpc>
            </a:pPr>
            <a:r>
              <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rPr>
              <a:t>Đọc dữ liệu từ nguồn Internet</a:t>
            </a:r>
            <a:endPar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Box 3"/>
          <p:cNvSpPr txBox="1"/>
          <p:nvPr/>
        </p:nvSpPr>
        <p:spPr>
          <a:xfrm>
            <a:off x="645660" y="3564766"/>
            <a:ext cx="16996680" cy="2428926"/>
          </a:xfrm>
          <a:prstGeom prst="rect">
            <a:avLst/>
          </a:prstGeom>
        </p:spPr>
        <p:txBody>
          <a:bodyPr lIns="0" tIns="0" rIns="0" bIns="0" rtlCol="0" anchor="t">
            <a:spAutoFit/>
          </a:bodyPr>
          <a:lstStyle/>
          <a:p>
            <a:pPr algn="l">
              <a:lnSpc>
                <a:spcPts val="3800"/>
              </a:lnSpc>
              <a:spcBef>
                <a:spcPct val="0"/>
              </a:spcBef>
            </a:pPr>
            <a:r>
              <a:rPr lang="en-US" sz="2715" spc="5">
                <a:solidFill>
                  <a:srgbClr val="FFFFFF"/>
                </a:solidFill>
                <a:latin typeface="Poppins" panose="00000500000000000000"/>
                <a:ea typeface="Poppins" panose="00000500000000000000"/>
                <a:cs typeface="Poppins" panose="00000500000000000000"/>
                <a:sym typeface="Poppins" panose="00000500000000000000"/>
              </a:rPr>
              <a:t>Định</a:t>
            </a:r>
            <a:r>
              <a:rPr lang="en-US" sz="2715" spc="5">
                <a:solidFill>
                  <a:srgbClr val="FFFFFF"/>
                </a:solidFill>
                <a:latin typeface="Poppins" panose="00000500000000000000"/>
                <a:ea typeface="Poppins" panose="00000500000000000000"/>
                <a:cs typeface="Poppins" panose="00000500000000000000"/>
                <a:sym typeface="Poppins" panose="00000500000000000000"/>
              </a:rPr>
              <a:t> dạng: JSON, chứa thông tin chi tiết về thành phần dinh dưỡng của hàng nghìn loại thực phẩm.</a:t>
            </a:r>
            <a:endParaRPr lang="en-US" sz="2715" spc="5">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800"/>
              </a:lnSpc>
              <a:spcBef>
                <a:spcPct val="0"/>
              </a:spcBef>
            </a:pPr>
            <a:r>
              <a:rPr lang="en-US" sz="2715" spc="5">
                <a:solidFill>
                  <a:srgbClr val="FFFFFF"/>
                </a:solidFill>
                <a:latin typeface="Poppins" panose="00000500000000000000"/>
                <a:ea typeface="Poppins" panose="00000500000000000000"/>
                <a:cs typeface="Poppins" panose="00000500000000000000"/>
                <a:sym typeface="Poppins" panose="00000500000000000000"/>
              </a:rPr>
              <a:t>Cấu trúc mỗi bản ghi:</a:t>
            </a:r>
            <a:endParaRPr lang="en-US" sz="2715" spc="5">
              <a:solidFill>
                <a:srgbClr val="FFFFFF"/>
              </a:solidFill>
              <a:latin typeface="Poppins" panose="00000500000000000000"/>
              <a:ea typeface="Poppins" panose="00000500000000000000"/>
              <a:cs typeface="Poppins" panose="00000500000000000000"/>
              <a:sym typeface="Poppins" panose="00000500000000000000"/>
            </a:endParaRPr>
          </a:p>
          <a:p>
            <a:pPr marL="586740" lvl="1" indent="-293370" algn="l">
              <a:lnSpc>
                <a:spcPts val="3800"/>
              </a:lnSpc>
              <a:spcBef>
                <a:spcPct val="0"/>
              </a:spcBef>
              <a:buFont typeface="Arial" panose="020B0604020202020204"/>
              <a:buChar char="•"/>
            </a:pPr>
            <a:r>
              <a:rPr lang="en-US" sz="2715" spc="5">
                <a:solidFill>
                  <a:srgbClr val="FFFFFF"/>
                </a:solidFill>
                <a:latin typeface="Poppins" panose="00000500000000000000"/>
                <a:ea typeface="Poppins" panose="00000500000000000000"/>
                <a:cs typeface="Poppins" panose="00000500000000000000"/>
                <a:sym typeface="Poppins" panose="00000500000000000000"/>
              </a:rPr>
              <a:t>Thông tin định danh (tên, nhóm, nhà sản xuất).</a:t>
            </a:r>
            <a:endParaRPr lang="en-US" sz="2715" spc="5">
              <a:solidFill>
                <a:srgbClr val="FFFFFF"/>
              </a:solidFill>
              <a:latin typeface="Poppins" panose="00000500000000000000"/>
              <a:ea typeface="Poppins" panose="00000500000000000000"/>
              <a:cs typeface="Poppins" panose="00000500000000000000"/>
              <a:sym typeface="Poppins" panose="00000500000000000000"/>
            </a:endParaRPr>
          </a:p>
          <a:p>
            <a:pPr marL="586740" lvl="1" indent="-293370" algn="l">
              <a:lnSpc>
                <a:spcPts val="3800"/>
              </a:lnSpc>
              <a:spcBef>
                <a:spcPct val="0"/>
              </a:spcBef>
              <a:buFont typeface="Arial" panose="020B0604020202020204"/>
              <a:buChar char="•"/>
            </a:pPr>
            <a:r>
              <a:rPr lang="en-US" sz="2715" spc="5">
                <a:solidFill>
                  <a:srgbClr val="FFFFFF"/>
                </a:solidFill>
                <a:latin typeface="Poppins" panose="00000500000000000000"/>
                <a:ea typeface="Poppins" panose="00000500000000000000"/>
                <a:cs typeface="Poppins" panose="00000500000000000000"/>
                <a:sym typeface="Poppins" panose="00000500000000000000"/>
              </a:rPr>
              <a:t>Danh</a:t>
            </a:r>
            <a:r>
              <a:rPr lang="en-US" sz="2715" spc="5">
                <a:solidFill>
                  <a:srgbClr val="FFFFFF"/>
                </a:solidFill>
                <a:latin typeface="Poppins" panose="00000500000000000000"/>
                <a:ea typeface="Poppins" panose="00000500000000000000"/>
                <a:cs typeface="Poppins" panose="00000500000000000000"/>
                <a:sym typeface="Poppins" panose="00000500000000000000"/>
              </a:rPr>
              <a:t> sách foodNutrients: chi tiết về tên, đơn vị và giá trị các chất dinh dưỡng.</a:t>
            </a:r>
            <a:endParaRPr lang="en-US" sz="2715" spc="5">
              <a:solidFill>
                <a:srgbClr val="FFFFFF"/>
              </a:solidFill>
              <a:latin typeface="Poppins" panose="00000500000000000000"/>
              <a:ea typeface="Poppins" panose="00000500000000000000"/>
              <a:cs typeface="Poppins" panose="00000500000000000000"/>
              <a:sym typeface="Poppins" panose="00000500000000000000"/>
            </a:endParaRPr>
          </a:p>
          <a:p>
            <a:pPr marL="586740" lvl="1" indent="-293370" algn="l">
              <a:lnSpc>
                <a:spcPts val="3800"/>
              </a:lnSpc>
              <a:spcBef>
                <a:spcPct val="0"/>
              </a:spcBef>
              <a:buFont typeface="Arial" panose="020B0604020202020204"/>
              <a:buChar char="•"/>
            </a:pPr>
            <a:r>
              <a:rPr lang="en-US" sz="2715" spc="5">
                <a:solidFill>
                  <a:srgbClr val="FFFFFF"/>
                </a:solidFill>
                <a:latin typeface="Poppins" panose="00000500000000000000"/>
                <a:ea typeface="Poppins" panose="00000500000000000000"/>
                <a:cs typeface="Poppins" panose="00000500000000000000"/>
                <a:sym typeface="Poppins" panose="00000500000000000000"/>
              </a:rPr>
              <a:t>Danh sách foodPortions: mô tả các khẩu phần ăn tương ứng.</a:t>
            </a:r>
            <a:endParaRPr lang="en-US" sz="2715" spc="5">
              <a:solidFill>
                <a:srgbClr val="FFFFFF"/>
              </a:solidFill>
              <a:latin typeface="Poppins" panose="00000500000000000000"/>
              <a:ea typeface="Poppins" panose="00000500000000000000"/>
              <a:cs typeface="Poppins" panose="00000500000000000000"/>
              <a:sym typeface="Poppins" panose="00000500000000000000"/>
            </a:endParaRPr>
          </a:p>
        </p:txBody>
      </p:sp>
      <p:grpSp>
        <p:nvGrpSpPr>
          <p:cNvPr id="4" name="Group 4"/>
          <p:cNvGrpSpPr/>
          <p:nvPr/>
        </p:nvGrpSpPr>
        <p:grpSpPr>
          <a:xfrm rot="0">
            <a:off x="1028700" y="261466"/>
            <a:ext cx="15878682" cy="1534467"/>
            <a:chOff x="0" y="0"/>
            <a:chExt cx="4182040" cy="404140"/>
          </a:xfrm>
        </p:grpSpPr>
        <p:sp>
          <p:nvSpPr>
            <p:cNvPr id="5" name="Freeform 5"/>
            <p:cNvSpPr/>
            <p:nvPr/>
          </p:nvSpPr>
          <p:spPr>
            <a:xfrm>
              <a:off x="0" y="0"/>
              <a:ext cx="4182040" cy="404140"/>
            </a:xfrm>
            <a:custGeom>
              <a:avLst/>
              <a:gdLst/>
              <a:ahLst/>
              <a:cxnLst/>
              <a:rect l="l" t="t" r="r" b="b"/>
              <a:pathLst>
                <a:path w="4182040" h="404140">
                  <a:moveTo>
                    <a:pt x="48757" y="0"/>
                  </a:moveTo>
                  <a:lnTo>
                    <a:pt x="4133283" y="0"/>
                  </a:lnTo>
                  <a:cubicBezTo>
                    <a:pt x="4146214" y="0"/>
                    <a:pt x="4158616" y="5137"/>
                    <a:pt x="4167759" y="14281"/>
                  </a:cubicBezTo>
                  <a:cubicBezTo>
                    <a:pt x="4176903" y="23424"/>
                    <a:pt x="4182040" y="35826"/>
                    <a:pt x="4182040" y="48757"/>
                  </a:cubicBezTo>
                  <a:lnTo>
                    <a:pt x="4182040" y="355383"/>
                  </a:lnTo>
                  <a:cubicBezTo>
                    <a:pt x="4182040" y="368314"/>
                    <a:pt x="4176903" y="380715"/>
                    <a:pt x="4167759" y="389859"/>
                  </a:cubicBezTo>
                  <a:cubicBezTo>
                    <a:pt x="4158616" y="399003"/>
                    <a:pt x="4146214" y="404140"/>
                    <a:pt x="4133283" y="404140"/>
                  </a:cubicBezTo>
                  <a:lnTo>
                    <a:pt x="48757" y="404140"/>
                  </a:lnTo>
                  <a:cubicBezTo>
                    <a:pt x="35826" y="404140"/>
                    <a:pt x="23424" y="399003"/>
                    <a:pt x="14281" y="389859"/>
                  </a:cubicBezTo>
                  <a:cubicBezTo>
                    <a:pt x="5137" y="380715"/>
                    <a:pt x="0" y="368314"/>
                    <a:pt x="0" y="355383"/>
                  </a:cubicBezTo>
                  <a:lnTo>
                    <a:pt x="0" y="48757"/>
                  </a:lnTo>
                  <a:cubicBezTo>
                    <a:pt x="0" y="35826"/>
                    <a:pt x="5137" y="23424"/>
                    <a:pt x="14281" y="14281"/>
                  </a:cubicBezTo>
                  <a:cubicBezTo>
                    <a:pt x="23424" y="5137"/>
                    <a:pt x="35826" y="0"/>
                    <a:pt x="48757" y="0"/>
                  </a:cubicBezTo>
                  <a:close/>
                </a:path>
              </a:pathLst>
            </a:custGeom>
            <a:solidFill>
              <a:srgbClr val="00FFFF"/>
            </a:solidFill>
          </p:spPr>
        </p:sp>
        <p:sp>
          <p:nvSpPr>
            <p:cNvPr id="6" name="TextBox 6"/>
            <p:cNvSpPr txBox="1"/>
            <p:nvPr/>
          </p:nvSpPr>
          <p:spPr>
            <a:xfrm>
              <a:off x="0" y="-85725"/>
              <a:ext cx="4182040" cy="489865"/>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Data 4 - Tổng quan về Nguồn dữ liệu</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7" name="TextBox 7"/>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36</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8" name="TextBox 8"/>
          <p:cNvSpPr txBox="1"/>
          <p:nvPr/>
        </p:nvSpPr>
        <p:spPr>
          <a:xfrm>
            <a:off x="1028700" y="2793000"/>
            <a:ext cx="15895850" cy="857491"/>
          </a:xfrm>
          <a:prstGeom prst="rect">
            <a:avLst/>
          </a:prstGeom>
        </p:spPr>
        <p:txBody>
          <a:bodyPr lIns="0" tIns="0" rIns="0" bIns="0" rtlCol="0" anchor="t">
            <a:spAutoFit/>
          </a:bodyPr>
          <a:lstStyle/>
          <a:p>
            <a:pPr algn="ctr">
              <a:lnSpc>
                <a:spcPts val="6810"/>
              </a:lnSpc>
              <a:spcBef>
                <a:spcPct val="0"/>
              </a:spcBef>
            </a:pPr>
            <a:r>
              <a:rPr lang="en-US" sz="4865" spc="-228">
                <a:solidFill>
                  <a:srgbClr val="E49F08"/>
                </a:solidFill>
                <a:latin typeface="Times New Roman" panose="02020603050405020304"/>
                <a:ea typeface="Times New Roman" panose="02020603050405020304"/>
                <a:cs typeface="Times New Roman" panose="02020603050405020304"/>
                <a:sym typeface="Times New Roman" panose="02020603050405020304"/>
              </a:rPr>
              <a:t>Nguồn : </a:t>
            </a:r>
            <a:r>
              <a:rPr lang="en-US" sz="4865" spc="-228">
                <a:solidFill>
                  <a:srgbClr val="E49F08"/>
                </a:solidFill>
                <a:latin typeface="Times New Roman" panose="02020603050405020304"/>
                <a:ea typeface="Times New Roman" panose="02020603050405020304"/>
                <a:cs typeface="Times New Roman" panose="02020603050405020304"/>
                <a:sym typeface="Times New Roman" panose="02020603050405020304"/>
              </a:rPr>
              <a:t>Do Bộ Nông nghiệp Hoa Kỳ (USDA) công bố công khai.</a:t>
            </a:r>
            <a:endParaRPr lang="en-US" sz="4865" spc="-228">
              <a:solidFill>
                <a:srgbClr val="E49F08"/>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 name="Freeform 9"/>
          <p:cNvSpPr/>
          <p:nvPr/>
        </p:nvSpPr>
        <p:spPr>
          <a:xfrm>
            <a:off x="1028700" y="6137290"/>
            <a:ext cx="15073392" cy="3422634"/>
          </a:xfrm>
          <a:custGeom>
            <a:avLst/>
            <a:gdLst/>
            <a:ahLst/>
            <a:cxnLst/>
            <a:rect l="l" t="t" r="r" b="b"/>
            <a:pathLst>
              <a:path w="15073392" h="3422634">
                <a:moveTo>
                  <a:pt x="0" y="0"/>
                </a:moveTo>
                <a:lnTo>
                  <a:pt x="15073392" y="0"/>
                </a:lnTo>
                <a:lnTo>
                  <a:pt x="15073392" y="3422635"/>
                </a:lnTo>
                <a:lnTo>
                  <a:pt x="0" y="3422635"/>
                </a:lnTo>
                <a:lnTo>
                  <a:pt x="0" y="0"/>
                </a:lnTo>
                <a:close/>
              </a:path>
            </a:pathLst>
          </a:custGeom>
          <a:blipFill>
            <a:blip r:embed="rId1"/>
            <a:stretch>
              <a:fillRect t="-42911" b="-4623"/>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700" y="261466"/>
            <a:ext cx="15878682" cy="1534467"/>
            <a:chOff x="0" y="0"/>
            <a:chExt cx="4182040" cy="404140"/>
          </a:xfrm>
        </p:grpSpPr>
        <p:sp>
          <p:nvSpPr>
            <p:cNvPr id="3" name="Freeform 3"/>
            <p:cNvSpPr/>
            <p:nvPr/>
          </p:nvSpPr>
          <p:spPr>
            <a:xfrm>
              <a:off x="0" y="0"/>
              <a:ext cx="4182040" cy="404140"/>
            </a:xfrm>
            <a:custGeom>
              <a:avLst/>
              <a:gdLst/>
              <a:ahLst/>
              <a:cxnLst/>
              <a:rect l="l" t="t" r="r" b="b"/>
              <a:pathLst>
                <a:path w="4182040" h="404140">
                  <a:moveTo>
                    <a:pt x="48757" y="0"/>
                  </a:moveTo>
                  <a:lnTo>
                    <a:pt x="4133283" y="0"/>
                  </a:lnTo>
                  <a:cubicBezTo>
                    <a:pt x="4146214" y="0"/>
                    <a:pt x="4158616" y="5137"/>
                    <a:pt x="4167759" y="14281"/>
                  </a:cubicBezTo>
                  <a:cubicBezTo>
                    <a:pt x="4176903" y="23424"/>
                    <a:pt x="4182040" y="35826"/>
                    <a:pt x="4182040" y="48757"/>
                  </a:cubicBezTo>
                  <a:lnTo>
                    <a:pt x="4182040" y="355383"/>
                  </a:lnTo>
                  <a:cubicBezTo>
                    <a:pt x="4182040" y="368314"/>
                    <a:pt x="4176903" y="380715"/>
                    <a:pt x="4167759" y="389859"/>
                  </a:cubicBezTo>
                  <a:cubicBezTo>
                    <a:pt x="4158616" y="399003"/>
                    <a:pt x="4146214" y="404140"/>
                    <a:pt x="4133283" y="404140"/>
                  </a:cubicBezTo>
                  <a:lnTo>
                    <a:pt x="48757" y="404140"/>
                  </a:lnTo>
                  <a:cubicBezTo>
                    <a:pt x="35826" y="404140"/>
                    <a:pt x="23424" y="399003"/>
                    <a:pt x="14281" y="389859"/>
                  </a:cubicBezTo>
                  <a:cubicBezTo>
                    <a:pt x="5137" y="380715"/>
                    <a:pt x="0" y="368314"/>
                    <a:pt x="0" y="355383"/>
                  </a:cubicBezTo>
                  <a:lnTo>
                    <a:pt x="0" y="48757"/>
                  </a:lnTo>
                  <a:cubicBezTo>
                    <a:pt x="0" y="35826"/>
                    <a:pt x="5137" y="23424"/>
                    <a:pt x="14281" y="14281"/>
                  </a:cubicBezTo>
                  <a:cubicBezTo>
                    <a:pt x="23424" y="5137"/>
                    <a:pt x="35826" y="0"/>
                    <a:pt x="48757" y="0"/>
                  </a:cubicBezTo>
                  <a:close/>
                </a:path>
              </a:pathLst>
            </a:custGeom>
            <a:solidFill>
              <a:srgbClr val="00FFFF"/>
            </a:solidFill>
          </p:spPr>
        </p:sp>
        <p:sp>
          <p:nvSpPr>
            <p:cNvPr id="4" name="TextBox 4"/>
            <p:cNvSpPr txBox="1"/>
            <p:nvPr/>
          </p:nvSpPr>
          <p:spPr>
            <a:xfrm>
              <a:off x="0" y="-85725"/>
              <a:ext cx="4182040" cy="489865"/>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Data 4 -  Quy trình Xử lý Dữ liệu (Data Wrangling)</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a:off x="9499529" y="3247935"/>
            <a:ext cx="8373817" cy="4891216"/>
          </a:xfrm>
          <a:custGeom>
            <a:avLst/>
            <a:gdLst/>
            <a:ahLst/>
            <a:cxnLst/>
            <a:rect l="l" t="t" r="r" b="b"/>
            <a:pathLst>
              <a:path w="8373817" h="4891216">
                <a:moveTo>
                  <a:pt x="0" y="0"/>
                </a:moveTo>
                <a:lnTo>
                  <a:pt x="8373817" y="0"/>
                </a:lnTo>
                <a:lnTo>
                  <a:pt x="8373817" y="4891216"/>
                </a:lnTo>
                <a:lnTo>
                  <a:pt x="0" y="4891216"/>
                </a:lnTo>
                <a:lnTo>
                  <a:pt x="0" y="0"/>
                </a:lnTo>
                <a:close/>
              </a:path>
            </a:pathLst>
          </a:custGeom>
          <a:blipFill>
            <a:blip r:embed="rId1"/>
            <a:stretch>
              <a:fillRect l="-19517" r="-9334"/>
            </a:stretch>
          </a:blipFill>
        </p:spPr>
      </p:sp>
      <p:sp>
        <p:nvSpPr>
          <p:cNvPr id="6" name="TextBox 6"/>
          <p:cNvSpPr txBox="1"/>
          <p:nvPr/>
        </p:nvSpPr>
        <p:spPr>
          <a:xfrm>
            <a:off x="1028700" y="1872134"/>
            <a:ext cx="9475755" cy="740462"/>
          </a:xfrm>
          <a:prstGeom prst="rect">
            <a:avLst/>
          </a:prstGeom>
        </p:spPr>
        <p:txBody>
          <a:bodyPr lIns="0" tIns="0" rIns="0" bIns="0" rtlCol="0" anchor="t">
            <a:spAutoFit/>
          </a:bodyPr>
          <a:lstStyle/>
          <a:p>
            <a:pPr algn="just">
              <a:lnSpc>
                <a:spcPts val="5260"/>
              </a:lnSpc>
            </a:pPr>
            <a:r>
              <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rPr>
              <a:t>Bước làm sạch và Ghép nối Dữ liệu</a:t>
            </a:r>
            <a:endPar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TextBox 7"/>
          <p:cNvSpPr txBox="1"/>
          <p:nvPr/>
        </p:nvSpPr>
        <p:spPr>
          <a:xfrm>
            <a:off x="736175" y="2804510"/>
            <a:ext cx="9080257" cy="6453790"/>
          </a:xfrm>
          <a:prstGeom prst="rect">
            <a:avLst/>
          </a:prstGeom>
        </p:spPr>
        <p:txBody>
          <a:bodyPr lIns="0" tIns="0" rIns="0" bIns="0" rtlCol="0" anchor="t">
            <a:spAutoFit/>
          </a:bodyPr>
          <a:lstStyle/>
          <a:p>
            <a:pPr algn="l">
              <a:lnSpc>
                <a:spcPts val="3905"/>
              </a:lnSpc>
              <a:spcBef>
                <a:spcPct val="0"/>
              </a:spcBef>
            </a:pPr>
            <a:r>
              <a:rPr lang="en-US" sz="2790" spc="5">
                <a:solidFill>
                  <a:srgbClr val="FFFFFF"/>
                </a:solidFill>
                <a:latin typeface="Poppins" panose="00000500000000000000"/>
                <a:ea typeface="Poppins" panose="00000500000000000000"/>
                <a:cs typeface="Poppins" panose="00000500000000000000"/>
                <a:sym typeface="Poppins" panose="00000500000000000000"/>
              </a:rPr>
              <a:t>Quy trình: </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Bước 1: Nạp dữ liệu từ file JSON vào Python.</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Bước 2: Trích xuất thông tin chung của từng thực phẩm vào một bảng (bảng info).</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Bước 3: Trích xuất chi tiết dinh dưỡng của mỗi thực phẩm vào một bảng riêng (bảng nutrients).</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Bước 4: Chuẩn hóa tên cột để dễ nhận biết và tránh trùng lặp.</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Bước 5: Gộp hai bảng info và nutrients thành một bảng dữ liệu hoàn chỉnh (ndata) để sẵn sàng cho phân tích.</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905"/>
              </a:lnSpc>
              <a:spcBef>
                <a:spcPct val="0"/>
              </a:spcBef>
            </a:pPr>
          </a:p>
        </p:txBody>
      </p:sp>
      <p:sp>
        <p:nvSpPr>
          <p:cNvPr id="8" name="TextBox 8"/>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37</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28700" y="1872134"/>
            <a:ext cx="13969716" cy="740462"/>
          </a:xfrm>
          <a:prstGeom prst="rect">
            <a:avLst/>
          </a:prstGeom>
        </p:spPr>
        <p:txBody>
          <a:bodyPr lIns="0" tIns="0" rIns="0" bIns="0" rtlCol="0" anchor="t">
            <a:spAutoFit/>
          </a:bodyPr>
          <a:lstStyle/>
          <a:p>
            <a:pPr algn="just">
              <a:lnSpc>
                <a:spcPts val="5260"/>
              </a:lnSpc>
            </a:pPr>
            <a:r>
              <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rPr>
              <a:t>Các Nhóm Thực phẩm Phổ biến nhất trong Dataset :</a:t>
            </a:r>
            <a:endPar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Box 3"/>
          <p:cNvSpPr txBox="1"/>
          <p:nvPr/>
        </p:nvSpPr>
        <p:spPr>
          <a:xfrm>
            <a:off x="1028700" y="3533513"/>
            <a:ext cx="16661895" cy="4727671"/>
          </a:xfrm>
          <a:prstGeom prst="rect">
            <a:avLst/>
          </a:prstGeom>
        </p:spPr>
        <p:txBody>
          <a:bodyPr lIns="0" tIns="0" rIns="0" bIns="0" rtlCol="0" anchor="t">
            <a:spAutoFit/>
          </a:bodyPr>
          <a:lstStyle/>
          <a:p>
            <a:pPr algn="l">
              <a:lnSpc>
                <a:spcPts val="4140"/>
              </a:lnSpc>
              <a:spcBef>
                <a:spcPct val="0"/>
              </a:spcBef>
            </a:pPr>
            <a:r>
              <a:rPr lang="en-US" sz="2955" spc="5">
                <a:solidFill>
                  <a:srgbClr val="FFFFFF"/>
                </a:solidFill>
                <a:latin typeface="Poppins" panose="00000500000000000000"/>
                <a:ea typeface="Poppins" panose="00000500000000000000"/>
                <a:cs typeface="Poppins" panose="00000500000000000000"/>
                <a:sym typeface="Poppins" panose="00000500000000000000"/>
              </a:rPr>
              <a:t>Phát</a:t>
            </a:r>
            <a:r>
              <a:rPr lang="en-US" sz="2955" spc="5">
                <a:solidFill>
                  <a:srgbClr val="FFFFFF"/>
                </a:solidFill>
                <a:latin typeface="Poppins" panose="00000500000000000000"/>
                <a:ea typeface="Poppins" panose="00000500000000000000"/>
                <a:cs typeface="Poppins" panose="00000500000000000000"/>
                <a:sym typeface="Poppins" panose="00000500000000000000"/>
              </a:rPr>
              <a:t> hiện:</a:t>
            </a:r>
            <a:r>
              <a:rPr lang="en-US" sz="2955" spc="5">
                <a:solidFill>
                  <a:srgbClr val="FFFFFF"/>
                </a:solidFill>
                <a:latin typeface="Poppins" panose="00000500000000000000"/>
                <a:ea typeface="Poppins" panose="00000500000000000000"/>
                <a:cs typeface="Poppins" panose="00000500000000000000"/>
                <a:sym typeface="Poppins" panose="00000500000000000000"/>
              </a:rPr>
              <a:t> Thống kê tần suất cho thấy 5 nhóm có số lượng thực phẩm nhiều nhất là:</a:t>
            </a:r>
            <a:endParaRPr lang="en-US" sz="2955" spc="5">
              <a:solidFill>
                <a:srgbClr val="FFFFFF"/>
              </a:solidFill>
              <a:latin typeface="Poppins" panose="00000500000000000000"/>
              <a:ea typeface="Poppins" panose="00000500000000000000"/>
              <a:cs typeface="Poppins" panose="00000500000000000000"/>
              <a:sym typeface="Poppins" panose="00000500000000000000"/>
            </a:endParaRPr>
          </a:p>
          <a:p>
            <a:pPr marL="638175" lvl="1" indent="-319405" algn="l">
              <a:lnSpc>
                <a:spcPts val="4140"/>
              </a:lnSpc>
              <a:spcBef>
                <a:spcPct val="0"/>
              </a:spcBef>
              <a:buFont typeface="Arial" panose="020B0604020202020204"/>
              <a:buChar char="•"/>
            </a:pPr>
            <a:r>
              <a:rPr lang="en-US" sz="2955" spc="5">
                <a:solidFill>
                  <a:srgbClr val="FFFFFF"/>
                </a:solidFill>
                <a:latin typeface="Poppins" panose="00000500000000000000"/>
                <a:ea typeface="Poppins" panose="00000500000000000000"/>
                <a:cs typeface="Poppins" panose="00000500000000000000"/>
                <a:sym typeface="Poppins" panose="00000500000000000000"/>
              </a:rPr>
              <a:t>Rau và các sản phẩm từ rau (Vegetables and Vegetable Products).</a:t>
            </a:r>
            <a:endParaRPr lang="en-US" sz="2955" spc="5">
              <a:solidFill>
                <a:srgbClr val="FFFFFF"/>
              </a:solidFill>
              <a:latin typeface="Poppins" panose="00000500000000000000"/>
              <a:ea typeface="Poppins" panose="00000500000000000000"/>
              <a:cs typeface="Poppins" panose="00000500000000000000"/>
              <a:sym typeface="Poppins" panose="00000500000000000000"/>
            </a:endParaRPr>
          </a:p>
          <a:p>
            <a:pPr marL="638175" lvl="1" indent="-319405" algn="l">
              <a:lnSpc>
                <a:spcPts val="4140"/>
              </a:lnSpc>
              <a:spcBef>
                <a:spcPct val="0"/>
              </a:spcBef>
              <a:buFont typeface="Arial" panose="020B0604020202020204"/>
              <a:buChar char="•"/>
            </a:pPr>
            <a:r>
              <a:rPr lang="en-US" sz="2955" spc="5">
                <a:solidFill>
                  <a:srgbClr val="FFFFFF"/>
                </a:solidFill>
                <a:latin typeface="Poppins" panose="00000500000000000000"/>
                <a:ea typeface="Poppins" panose="00000500000000000000"/>
                <a:cs typeface="Poppins" panose="00000500000000000000"/>
                <a:sym typeface="Poppins" panose="00000500000000000000"/>
              </a:rPr>
              <a:t>Các sản phẩm từ thịt bò (Beef Products)</a:t>
            </a:r>
            <a:endParaRPr lang="en-US" sz="2955" spc="5">
              <a:solidFill>
                <a:srgbClr val="FFFFFF"/>
              </a:solidFill>
              <a:latin typeface="Poppins" panose="00000500000000000000"/>
              <a:ea typeface="Poppins" panose="00000500000000000000"/>
              <a:cs typeface="Poppins" panose="00000500000000000000"/>
              <a:sym typeface="Poppins" panose="00000500000000000000"/>
            </a:endParaRPr>
          </a:p>
          <a:p>
            <a:pPr marL="638175" lvl="1" indent="-319405" algn="l">
              <a:lnSpc>
                <a:spcPts val="4140"/>
              </a:lnSpc>
              <a:spcBef>
                <a:spcPct val="0"/>
              </a:spcBef>
              <a:buFont typeface="Arial" panose="020B0604020202020204"/>
              <a:buChar char="•"/>
            </a:pPr>
            <a:r>
              <a:rPr lang="en-US" sz="2955" spc="5">
                <a:solidFill>
                  <a:srgbClr val="FFFFFF"/>
                </a:solidFill>
                <a:latin typeface="Poppins" panose="00000500000000000000"/>
                <a:ea typeface="Poppins" panose="00000500000000000000"/>
                <a:cs typeface="Poppins" panose="00000500000000000000"/>
                <a:sym typeface="Poppins" panose="00000500000000000000"/>
              </a:rPr>
              <a:t>Các sản phẩm nướng (Baked Products).</a:t>
            </a:r>
            <a:endParaRPr lang="en-US" sz="2955" spc="5">
              <a:solidFill>
                <a:srgbClr val="FFFFFF"/>
              </a:solidFill>
              <a:latin typeface="Poppins" panose="00000500000000000000"/>
              <a:ea typeface="Poppins" panose="00000500000000000000"/>
              <a:cs typeface="Poppins" panose="00000500000000000000"/>
              <a:sym typeface="Poppins" panose="00000500000000000000"/>
            </a:endParaRPr>
          </a:p>
          <a:p>
            <a:pPr marL="638175" lvl="1" indent="-319405" algn="l">
              <a:lnSpc>
                <a:spcPts val="4140"/>
              </a:lnSpc>
              <a:spcBef>
                <a:spcPct val="0"/>
              </a:spcBef>
              <a:buFont typeface="Arial" panose="020B0604020202020204"/>
              <a:buChar char="•"/>
            </a:pPr>
            <a:r>
              <a:rPr lang="en-US" sz="2955" spc="5">
                <a:solidFill>
                  <a:srgbClr val="FFFFFF"/>
                </a:solidFill>
                <a:latin typeface="Poppins" panose="00000500000000000000"/>
                <a:ea typeface="Poppins" panose="00000500000000000000"/>
                <a:cs typeface="Poppins" panose="00000500000000000000"/>
                <a:sym typeface="Poppins" panose="00000500000000000000"/>
              </a:rPr>
              <a:t>Thực</a:t>
            </a:r>
            <a:r>
              <a:rPr lang="en-US" sz="2955" spc="5">
                <a:solidFill>
                  <a:srgbClr val="FFFFFF"/>
                </a:solidFill>
                <a:latin typeface="Poppins" panose="00000500000000000000"/>
                <a:ea typeface="Poppins" panose="00000500000000000000"/>
                <a:cs typeface="Poppins" panose="00000500000000000000"/>
                <a:sym typeface="Poppins" panose="00000500000000000000"/>
              </a:rPr>
              <a:t> phẩm ăn sáng (Breakfast)</a:t>
            </a:r>
            <a:endParaRPr lang="en-US" sz="2955" spc="5">
              <a:solidFill>
                <a:srgbClr val="FFFFFF"/>
              </a:solidFill>
              <a:latin typeface="Poppins" panose="00000500000000000000"/>
              <a:ea typeface="Poppins" panose="00000500000000000000"/>
              <a:cs typeface="Poppins" panose="00000500000000000000"/>
              <a:sym typeface="Poppins" panose="00000500000000000000"/>
            </a:endParaRPr>
          </a:p>
          <a:p>
            <a:pPr marL="638175" lvl="1" indent="-319405" algn="l">
              <a:lnSpc>
                <a:spcPts val="4140"/>
              </a:lnSpc>
              <a:spcBef>
                <a:spcPct val="0"/>
              </a:spcBef>
              <a:buFont typeface="Arial" panose="020B0604020202020204"/>
              <a:buChar char="•"/>
            </a:pPr>
            <a:r>
              <a:rPr lang="en-US" sz="2955" spc="5">
                <a:solidFill>
                  <a:srgbClr val="FFFFFF"/>
                </a:solidFill>
                <a:latin typeface="Poppins" panose="00000500000000000000"/>
                <a:ea typeface="Poppins" panose="00000500000000000000"/>
                <a:cs typeface="Poppins" panose="00000500000000000000"/>
                <a:sym typeface="Poppins" panose="00000500000000000000"/>
              </a:rPr>
              <a:t>Ngũ cốc (Cereals)</a:t>
            </a:r>
            <a:endParaRPr lang="en-US" sz="2955" spc="5">
              <a:solidFill>
                <a:srgbClr val="FFFFFF"/>
              </a:solidFill>
              <a:latin typeface="Poppins" panose="00000500000000000000"/>
              <a:ea typeface="Poppins" panose="00000500000000000000"/>
              <a:cs typeface="Poppins" panose="00000500000000000000"/>
              <a:sym typeface="Poppins" panose="00000500000000000000"/>
            </a:endParaRPr>
          </a:p>
          <a:p>
            <a:pPr marL="638175" lvl="1" indent="-319405" algn="l">
              <a:lnSpc>
                <a:spcPts val="4140"/>
              </a:lnSpc>
              <a:spcBef>
                <a:spcPct val="0"/>
              </a:spcBef>
              <a:buFont typeface="Arial" panose="020B0604020202020204"/>
              <a:buChar char="•"/>
            </a:pPr>
            <a:r>
              <a:rPr lang="en-US" sz="2955" spc="5">
                <a:solidFill>
                  <a:srgbClr val="FFFFFF"/>
                </a:solidFill>
                <a:latin typeface="Poppins" panose="00000500000000000000"/>
                <a:ea typeface="Poppins" panose="00000500000000000000"/>
                <a:cs typeface="Poppins" panose="00000500000000000000"/>
                <a:sym typeface="Poppins" panose="00000500000000000000"/>
              </a:rPr>
              <a:t>Nhận xét: Dữ liệu của USDA có độ bao phủ tốt đối với các nhóm thực phẩm cơ bản như rau, thịt và ngũ cốc</a:t>
            </a:r>
            <a:endParaRPr lang="en-US" sz="2955" spc="5">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140"/>
              </a:lnSpc>
              <a:spcBef>
                <a:spcPct val="0"/>
              </a:spcBef>
            </a:pPr>
          </a:p>
        </p:txBody>
      </p:sp>
      <p:grpSp>
        <p:nvGrpSpPr>
          <p:cNvPr id="4" name="Group 4"/>
          <p:cNvGrpSpPr/>
          <p:nvPr/>
        </p:nvGrpSpPr>
        <p:grpSpPr>
          <a:xfrm rot="0">
            <a:off x="687421" y="261466"/>
            <a:ext cx="15878682" cy="1534467"/>
            <a:chOff x="0" y="0"/>
            <a:chExt cx="4182040" cy="404140"/>
          </a:xfrm>
        </p:grpSpPr>
        <p:sp>
          <p:nvSpPr>
            <p:cNvPr id="5" name="Freeform 5"/>
            <p:cNvSpPr/>
            <p:nvPr/>
          </p:nvSpPr>
          <p:spPr>
            <a:xfrm>
              <a:off x="0" y="0"/>
              <a:ext cx="4182040" cy="404140"/>
            </a:xfrm>
            <a:custGeom>
              <a:avLst/>
              <a:gdLst/>
              <a:ahLst/>
              <a:cxnLst/>
              <a:rect l="l" t="t" r="r" b="b"/>
              <a:pathLst>
                <a:path w="4182040" h="404140">
                  <a:moveTo>
                    <a:pt x="48757" y="0"/>
                  </a:moveTo>
                  <a:lnTo>
                    <a:pt x="4133283" y="0"/>
                  </a:lnTo>
                  <a:cubicBezTo>
                    <a:pt x="4146214" y="0"/>
                    <a:pt x="4158616" y="5137"/>
                    <a:pt x="4167759" y="14281"/>
                  </a:cubicBezTo>
                  <a:cubicBezTo>
                    <a:pt x="4176903" y="23424"/>
                    <a:pt x="4182040" y="35826"/>
                    <a:pt x="4182040" y="48757"/>
                  </a:cubicBezTo>
                  <a:lnTo>
                    <a:pt x="4182040" y="355383"/>
                  </a:lnTo>
                  <a:cubicBezTo>
                    <a:pt x="4182040" y="368314"/>
                    <a:pt x="4176903" y="380715"/>
                    <a:pt x="4167759" y="389859"/>
                  </a:cubicBezTo>
                  <a:cubicBezTo>
                    <a:pt x="4158616" y="399003"/>
                    <a:pt x="4146214" y="404140"/>
                    <a:pt x="4133283" y="404140"/>
                  </a:cubicBezTo>
                  <a:lnTo>
                    <a:pt x="48757" y="404140"/>
                  </a:lnTo>
                  <a:cubicBezTo>
                    <a:pt x="35826" y="404140"/>
                    <a:pt x="23424" y="399003"/>
                    <a:pt x="14281" y="389859"/>
                  </a:cubicBezTo>
                  <a:cubicBezTo>
                    <a:pt x="5137" y="380715"/>
                    <a:pt x="0" y="368314"/>
                    <a:pt x="0" y="355383"/>
                  </a:cubicBezTo>
                  <a:lnTo>
                    <a:pt x="0" y="48757"/>
                  </a:lnTo>
                  <a:cubicBezTo>
                    <a:pt x="0" y="35826"/>
                    <a:pt x="5137" y="23424"/>
                    <a:pt x="14281" y="14281"/>
                  </a:cubicBezTo>
                  <a:cubicBezTo>
                    <a:pt x="23424" y="5137"/>
                    <a:pt x="35826" y="0"/>
                    <a:pt x="48757" y="0"/>
                  </a:cubicBezTo>
                  <a:close/>
                </a:path>
              </a:pathLst>
            </a:custGeom>
            <a:solidFill>
              <a:srgbClr val="00FFFF"/>
            </a:solidFill>
          </p:spPr>
        </p:sp>
        <p:sp>
          <p:nvSpPr>
            <p:cNvPr id="6" name="TextBox 6"/>
            <p:cNvSpPr txBox="1"/>
            <p:nvPr/>
          </p:nvSpPr>
          <p:spPr>
            <a:xfrm>
              <a:off x="0" y="-85725"/>
              <a:ext cx="4182040" cy="489865"/>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Data 4 - Phân tích 1 - Phân bố các Nhóm Thực phẩm</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7" name="TextBox 7"/>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38</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700" y="261466"/>
            <a:ext cx="15878682" cy="1534467"/>
            <a:chOff x="0" y="0"/>
            <a:chExt cx="4182040" cy="404140"/>
          </a:xfrm>
        </p:grpSpPr>
        <p:sp>
          <p:nvSpPr>
            <p:cNvPr id="3" name="Freeform 3"/>
            <p:cNvSpPr/>
            <p:nvPr/>
          </p:nvSpPr>
          <p:spPr>
            <a:xfrm>
              <a:off x="0" y="0"/>
              <a:ext cx="4182040" cy="404140"/>
            </a:xfrm>
            <a:custGeom>
              <a:avLst/>
              <a:gdLst/>
              <a:ahLst/>
              <a:cxnLst/>
              <a:rect l="l" t="t" r="r" b="b"/>
              <a:pathLst>
                <a:path w="4182040" h="404140">
                  <a:moveTo>
                    <a:pt x="48757" y="0"/>
                  </a:moveTo>
                  <a:lnTo>
                    <a:pt x="4133283" y="0"/>
                  </a:lnTo>
                  <a:cubicBezTo>
                    <a:pt x="4146214" y="0"/>
                    <a:pt x="4158616" y="5137"/>
                    <a:pt x="4167759" y="14281"/>
                  </a:cubicBezTo>
                  <a:cubicBezTo>
                    <a:pt x="4176903" y="23424"/>
                    <a:pt x="4182040" y="35826"/>
                    <a:pt x="4182040" y="48757"/>
                  </a:cubicBezTo>
                  <a:lnTo>
                    <a:pt x="4182040" y="355383"/>
                  </a:lnTo>
                  <a:cubicBezTo>
                    <a:pt x="4182040" y="368314"/>
                    <a:pt x="4176903" y="380715"/>
                    <a:pt x="4167759" y="389859"/>
                  </a:cubicBezTo>
                  <a:cubicBezTo>
                    <a:pt x="4158616" y="399003"/>
                    <a:pt x="4146214" y="404140"/>
                    <a:pt x="4133283" y="404140"/>
                  </a:cubicBezTo>
                  <a:lnTo>
                    <a:pt x="48757" y="404140"/>
                  </a:lnTo>
                  <a:cubicBezTo>
                    <a:pt x="35826" y="404140"/>
                    <a:pt x="23424" y="399003"/>
                    <a:pt x="14281" y="389859"/>
                  </a:cubicBezTo>
                  <a:cubicBezTo>
                    <a:pt x="5137" y="380715"/>
                    <a:pt x="0" y="368314"/>
                    <a:pt x="0" y="355383"/>
                  </a:cubicBezTo>
                  <a:lnTo>
                    <a:pt x="0" y="48757"/>
                  </a:lnTo>
                  <a:cubicBezTo>
                    <a:pt x="0" y="35826"/>
                    <a:pt x="5137" y="23424"/>
                    <a:pt x="14281" y="14281"/>
                  </a:cubicBezTo>
                  <a:cubicBezTo>
                    <a:pt x="23424" y="5137"/>
                    <a:pt x="35826" y="0"/>
                    <a:pt x="48757" y="0"/>
                  </a:cubicBezTo>
                  <a:close/>
                </a:path>
              </a:pathLst>
            </a:custGeom>
            <a:solidFill>
              <a:srgbClr val="00FFFF"/>
            </a:solidFill>
          </p:spPr>
        </p:sp>
        <p:sp>
          <p:nvSpPr>
            <p:cNvPr id="4" name="TextBox 4"/>
            <p:cNvSpPr txBox="1"/>
            <p:nvPr/>
          </p:nvSpPr>
          <p:spPr>
            <a:xfrm>
              <a:off x="0" y="-85725"/>
              <a:ext cx="4182040" cy="489865"/>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Data 4 - Phân tích 2 - Hàm lượng Kẽm (Zinc) theo Nhóm Thực phẩm</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grpSp>
        <p:nvGrpSpPr>
          <p:cNvPr id="5" name="Group 5"/>
          <p:cNvGrpSpPr/>
          <p:nvPr/>
        </p:nvGrpSpPr>
        <p:grpSpPr>
          <a:xfrm rot="0">
            <a:off x="461498" y="2919067"/>
            <a:ext cx="6513705" cy="6319900"/>
            <a:chOff x="0" y="0"/>
            <a:chExt cx="1715544" cy="1664501"/>
          </a:xfrm>
        </p:grpSpPr>
        <p:sp>
          <p:nvSpPr>
            <p:cNvPr id="6" name="Freeform 6"/>
            <p:cNvSpPr/>
            <p:nvPr/>
          </p:nvSpPr>
          <p:spPr>
            <a:xfrm>
              <a:off x="0" y="0"/>
              <a:ext cx="1715544" cy="1664501"/>
            </a:xfrm>
            <a:custGeom>
              <a:avLst/>
              <a:gdLst/>
              <a:ahLst/>
              <a:cxnLst/>
              <a:rect l="l" t="t" r="r" b="b"/>
              <a:pathLst>
                <a:path w="1715544" h="1664501">
                  <a:moveTo>
                    <a:pt x="0" y="0"/>
                  </a:moveTo>
                  <a:lnTo>
                    <a:pt x="1715544" y="0"/>
                  </a:lnTo>
                  <a:lnTo>
                    <a:pt x="1715544" y="1664501"/>
                  </a:lnTo>
                  <a:lnTo>
                    <a:pt x="0" y="1664501"/>
                  </a:lnTo>
                  <a:close/>
                </a:path>
              </a:pathLst>
            </a:custGeom>
            <a:solidFill>
              <a:srgbClr val="FFFFFF"/>
            </a:solidFill>
          </p:spPr>
        </p:sp>
        <p:sp>
          <p:nvSpPr>
            <p:cNvPr id="7" name="TextBox 7"/>
            <p:cNvSpPr txBox="1"/>
            <p:nvPr/>
          </p:nvSpPr>
          <p:spPr>
            <a:xfrm>
              <a:off x="0" y="-57150"/>
              <a:ext cx="1715544" cy="1721651"/>
            </a:xfrm>
            <a:prstGeom prst="rect">
              <a:avLst/>
            </a:prstGeom>
          </p:spPr>
          <p:txBody>
            <a:bodyPr lIns="50800" tIns="50800" rIns="50800" bIns="50800" rtlCol="0" anchor="ctr"/>
            <a:lstStyle/>
            <a:p>
              <a:pPr algn="l">
                <a:lnSpc>
                  <a:spcPts val="4200"/>
                </a:lnSpc>
              </a:pPr>
              <a:r>
                <a:rPr lang="en-US" sz="3000" b="1" spc="5">
                  <a:solidFill>
                    <a:srgbClr val="000000"/>
                  </a:solidFill>
                  <a:latin typeface="Pridi Bold" panose="00000800000000000000"/>
                  <a:ea typeface="Pridi Bold" panose="00000800000000000000"/>
                  <a:cs typeface="Pridi Bold" panose="00000800000000000000"/>
                  <a:sym typeface="Pridi Bold" panose="00000800000000000000"/>
                </a:rPr>
                <a:t>Phương pháp:</a:t>
              </a:r>
              <a:r>
                <a:rPr lang="en-US" sz="3000" spc="5">
                  <a:solidFill>
                    <a:srgbClr val="000000"/>
                  </a:solidFill>
                  <a:latin typeface="Pridi" panose="00000500000000000000"/>
                  <a:ea typeface="Pridi" panose="00000500000000000000"/>
                  <a:cs typeface="Pridi" panose="00000500000000000000"/>
                  <a:sym typeface="Pridi" panose="00000500000000000000"/>
                </a:rPr>
                <a:t> Sử dụng giá trị trung vị (median) để đánh giá, nhằm tránh bị ảnh hưởng bởi các giá trị ngoại lai</a:t>
              </a:r>
              <a:endParaRPr lang="en-US" sz="3000" spc="5">
                <a:solidFill>
                  <a:srgbClr val="000000"/>
                </a:solidFill>
                <a:latin typeface="Pridi" panose="00000500000000000000"/>
                <a:ea typeface="Pridi" panose="00000500000000000000"/>
                <a:cs typeface="Pridi" panose="00000500000000000000"/>
                <a:sym typeface="Pridi" panose="00000500000000000000"/>
              </a:endParaRPr>
            </a:p>
            <a:p>
              <a:pPr algn="l">
                <a:lnSpc>
                  <a:spcPts val="4200"/>
                </a:lnSpc>
              </a:pPr>
              <a:r>
                <a:rPr lang="en-US" sz="3000" b="1" spc="5">
                  <a:solidFill>
                    <a:srgbClr val="000000"/>
                  </a:solidFill>
                  <a:latin typeface="Pridi Bold" panose="00000800000000000000"/>
                  <a:ea typeface="Pridi Bold" panose="00000800000000000000"/>
                  <a:cs typeface="Pridi Bold" panose="00000800000000000000"/>
                  <a:sym typeface="Pridi Bold" panose="00000800000000000000"/>
                </a:rPr>
                <a:t>Kết quả:</a:t>
              </a:r>
              <a:endParaRPr lang="en-US" sz="3000" b="1" spc="5">
                <a:solidFill>
                  <a:srgbClr val="000000"/>
                </a:solidFill>
                <a:latin typeface="Pridi Bold" panose="00000800000000000000"/>
                <a:ea typeface="Pridi Bold" panose="00000800000000000000"/>
                <a:cs typeface="Pridi Bold" panose="00000800000000000000"/>
                <a:sym typeface="Pridi Bold" panose="00000800000000000000"/>
              </a:endParaRPr>
            </a:p>
            <a:p>
              <a:pPr marL="647700" lvl="1" indent="-323850" algn="l">
                <a:lnSpc>
                  <a:spcPts val="4200"/>
                </a:lnSpc>
                <a:buFont typeface="Arial" panose="020B0604020202020204"/>
                <a:buChar char="•"/>
              </a:pPr>
              <a:r>
                <a:rPr lang="en-US" sz="3000">
                  <a:solidFill>
                    <a:srgbClr val="000000"/>
                  </a:solidFill>
                  <a:latin typeface="Pridi" panose="00000500000000000000"/>
                  <a:ea typeface="Pridi" panose="00000500000000000000"/>
                  <a:cs typeface="Pridi" panose="00000500000000000000"/>
                  <a:sym typeface="Pridi" panose="00000500000000000000"/>
                </a:rPr>
                <a:t>Nhóm "Beef Products" (Các sản phẩm từ thịt bò) có hàm lượng Kẽm trung vị cao nhất.</a:t>
              </a:r>
              <a:endParaRPr lang="en-US" sz="3000">
                <a:solidFill>
                  <a:srgbClr val="000000"/>
                </a:solidFill>
                <a:latin typeface="Pridi" panose="00000500000000000000"/>
                <a:ea typeface="Pridi" panose="00000500000000000000"/>
                <a:cs typeface="Pridi" panose="00000500000000000000"/>
                <a:sym typeface="Pridi" panose="00000500000000000000"/>
              </a:endParaRPr>
            </a:p>
            <a:p>
              <a:pPr marL="647700" lvl="1" indent="-323850" algn="l">
                <a:lnSpc>
                  <a:spcPts val="4200"/>
                </a:lnSpc>
                <a:buFont typeface="Arial" panose="020B0604020202020204"/>
                <a:buChar char="•"/>
              </a:pPr>
              <a:r>
                <a:rPr lang="en-US" sz="3000">
                  <a:solidFill>
                    <a:srgbClr val="000000"/>
                  </a:solidFill>
                  <a:latin typeface="Pridi" panose="00000500000000000000"/>
                  <a:ea typeface="Pridi" panose="00000500000000000000"/>
                  <a:cs typeface="Pridi" panose="00000500000000000000"/>
                  <a:sym typeface="Pridi" panose="00000500000000000000"/>
                </a:rPr>
                <a:t>Kết quả này hoàn toàn phù hợp với các kiến thức dinh dưỡng trong thực tế</a:t>
              </a:r>
              <a:endParaRPr lang="en-US" sz="3000">
                <a:solidFill>
                  <a:srgbClr val="000000"/>
                </a:solidFill>
                <a:latin typeface="Pridi" panose="00000500000000000000"/>
                <a:ea typeface="Pridi" panose="00000500000000000000"/>
                <a:cs typeface="Pridi" panose="00000500000000000000"/>
                <a:sym typeface="Pridi" panose="00000500000000000000"/>
              </a:endParaRPr>
            </a:p>
            <a:p>
              <a:pPr algn="ctr">
                <a:lnSpc>
                  <a:spcPts val="2800"/>
                </a:lnSpc>
              </a:pPr>
            </a:p>
          </p:txBody>
        </p:sp>
      </p:grpSp>
      <p:sp>
        <p:nvSpPr>
          <p:cNvPr id="8" name="Freeform 8"/>
          <p:cNvSpPr/>
          <p:nvPr/>
        </p:nvSpPr>
        <p:spPr>
          <a:xfrm>
            <a:off x="6975203" y="2919067"/>
            <a:ext cx="10950681" cy="6319900"/>
          </a:xfrm>
          <a:custGeom>
            <a:avLst/>
            <a:gdLst/>
            <a:ahLst/>
            <a:cxnLst/>
            <a:rect l="l" t="t" r="r" b="b"/>
            <a:pathLst>
              <a:path w="10950681" h="6319900">
                <a:moveTo>
                  <a:pt x="0" y="0"/>
                </a:moveTo>
                <a:lnTo>
                  <a:pt x="10950681" y="0"/>
                </a:lnTo>
                <a:lnTo>
                  <a:pt x="10950681" y="6319900"/>
                </a:lnTo>
                <a:lnTo>
                  <a:pt x="0" y="6319900"/>
                </a:lnTo>
                <a:lnTo>
                  <a:pt x="0" y="0"/>
                </a:lnTo>
                <a:close/>
              </a:path>
            </a:pathLst>
          </a:custGeom>
          <a:blipFill>
            <a:blip r:embed="rId1"/>
            <a:stretch>
              <a:fillRect l="-5088" r="-7247"/>
            </a:stretch>
          </a:blipFill>
        </p:spPr>
      </p:sp>
      <p:sp>
        <p:nvSpPr>
          <p:cNvPr id="9" name="TextBox 9"/>
          <p:cNvSpPr txBox="1"/>
          <p:nvPr/>
        </p:nvSpPr>
        <p:spPr>
          <a:xfrm>
            <a:off x="1265942" y="2026205"/>
            <a:ext cx="10840872" cy="740462"/>
          </a:xfrm>
          <a:prstGeom prst="rect">
            <a:avLst/>
          </a:prstGeom>
        </p:spPr>
        <p:txBody>
          <a:bodyPr lIns="0" tIns="0" rIns="0" bIns="0" rtlCol="0" anchor="t">
            <a:spAutoFit/>
          </a:bodyPr>
          <a:lstStyle/>
          <a:p>
            <a:pPr algn="just">
              <a:lnSpc>
                <a:spcPts val="5260"/>
              </a:lnSpc>
            </a:pPr>
            <a:r>
              <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rPr>
              <a:t>Nhóm Thực phẩm nào giàu Kẽm nhất?</a:t>
            </a:r>
            <a:endPar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TextBox 10"/>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39</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4096" r="-14096" b="-51837"/>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9FF">
                <a:alpha val="20784"/>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60"/>
                </a:lnSpc>
                <a:spcBef>
                  <a:spcPct val="0"/>
                </a:spcBef>
              </a:pPr>
            </a:p>
          </p:txBody>
        </p:sp>
      </p:grpSp>
      <p:sp>
        <p:nvSpPr>
          <p:cNvPr id="6" name="TextBox 6"/>
          <p:cNvSpPr txBox="1"/>
          <p:nvPr/>
        </p:nvSpPr>
        <p:spPr>
          <a:xfrm>
            <a:off x="3341031" y="3618367"/>
            <a:ext cx="11605938" cy="3061570"/>
          </a:xfrm>
          <a:prstGeom prst="rect">
            <a:avLst/>
          </a:prstGeom>
        </p:spPr>
        <p:txBody>
          <a:bodyPr lIns="0" tIns="0" rIns="0" bIns="0" rtlCol="0" anchor="t">
            <a:spAutoFit/>
          </a:bodyPr>
          <a:lstStyle/>
          <a:p>
            <a:pPr algn="ctr">
              <a:lnSpc>
                <a:spcPts val="11615"/>
              </a:lnSpc>
            </a:pPr>
            <a:r>
              <a:rPr lang="en-US" sz="12485">
                <a:solidFill>
                  <a:srgbClr val="FFFFFF"/>
                </a:solidFill>
                <a:latin typeface="Zen Dots"/>
                <a:ea typeface="Zen Dots"/>
                <a:cs typeface="Zen Dots"/>
                <a:sym typeface="Zen Dots"/>
              </a:rPr>
              <a:t>TRỰC QUAN HÓA </a:t>
            </a:r>
            <a:endParaRPr lang="en-US" sz="12485">
              <a:solidFill>
                <a:srgbClr val="FFFFFF"/>
              </a:solidFill>
              <a:latin typeface="Zen Dots"/>
              <a:ea typeface="Zen Dots"/>
              <a:cs typeface="Zen Dots"/>
              <a:sym typeface="Zen Dots"/>
            </a:endParaRPr>
          </a:p>
        </p:txBody>
      </p:sp>
      <p:sp>
        <p:nvSpPr>
          <p:cNvPr id="7" name="AutoShape 7"/>
          <p:cNvSpPr/>
          <p:nvPr/>
        </p:nvSpPr>
        <p:spPr>
          <a:xfrm>
            <a:off x="1028683" y="8732575"/>
            <a:ext cx="16230600" cy="19050"/>
          </a:xfrm>
          <a:prstGeom prst="line">
            <a:avLst/>
          </a:prstGeom>
          <a:ln w="19050" cap="flat">
            <a:solidFill>
              <a:srgbClr val="FFFFFF"/>
            </a:solidFill>
            <a:prstDash val="solid"/>
            <a:headEnd type="none" w="sm" len="sm"/>
            <a:tailEnd type="none" w="sm" len="sm"/>
          </a:ln>
        </p:spPr>
      </p:sp>
      <p:grpSp>
        <p:nvGrpSpPr>
          <p:cNvPr id="8" name="Group 8"/>
          <p:cNvGrpSpPr/>
          <p:nvPr/>
        </p:nvGrpSpPr>
        <p:grpSpPr>
          <a:xfrm rot="0">
            <a:off x="15513352" y="667880"/>
            <a:ext cx="1919429" cy="566532"/>
            <a:chOff x="0" y="0"/>
            <a:chExt cx="505529" cy="149210"/>
          </a:xfrm>
        </p:grpSpPr>
        <p:sp>
          <p:nvSpPr>
            <p:cNvPr id="9" name="Freeform 9"/>
            <p:cNvSpPr/>
            <p:nvPr/>
          </p:nvSpPr>
          <p:spPr>
            <a:xfrm>
              <a:off x="0" y="0"/>
              <a:ext cx="505529" cy="149210"/>
            </a:xfrm>
            <a:custGeom>
              <a:avLst/>
              <a:gdLst/>
              <a:ahLst/>
              <a:cxnLst/>
              <a:rect l="l" t="t" r="r" b="b"/>
              <a:pathLst>
                <a:path w="505529" h="149210">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id="10" name="TextBox 10"/>
            <p:cNvSpPr txBox="1"/>
            <p:nvPr/>
          </p:nvSpPr>
          <p:spPr>
            <a:xfrm>
              <a:off x="0" y="-57150"/>
              <a:ext cx="505529" cy="206360"/>
            </a:xfrm>
            <a:prstGeom prst="rect">
              <a:avLst/>
            </a:prstGeom>
          </p:spPr>
          <p:txBody>
            <a:bodyPr lIns="50800" tIns="50800" rIns="50800" bIns="50800" rtlCol="0" anchor="ctr"/>
            <a:lstStyle/>
            <a:p>
              <a:pPr algn="ctr">
                <a:lnSpc>
                  <a:spcPts val="2660"/>
                </a:lnSpc>
              </a:pPr>
            </a:p>
          </p:txBody>
        </p:sp>
      </p:grpSp>
      <p:sp>
        <p:nvSpPr>
          <p:cNvPr id="11" name="TextBox 11"/>
          <p:cNvSpPr txBox="1"/>
          <p:nvPr/>
        </p:nvSpPr>
        <p:spPr>
          <a:xfrm>
            <a:off x="4624599" y="731452"/>
            <a:ext cx="1662550" cy="366996"/>
          </a:xfrm>
          <a:prstGeom prst="rect">
            <a:avLst/>
          </a:prstGeom>
        </p:spPr>
        <p:txBody>
          <a:bodyPr lIns="0" tIns="0" rIns="0" bIns="0" rtlCol="0" anchor="t">
            <a:spAutoFit/>
          </a:bodyPr>
          <a:lstStyle/>
          <a:p>
            <a:pPr marL="0" lvl="0" indent="0" algn="ctr">
              <a:lnSpc>
                <a:spcPts val="2870"/>
              </a:lnSpc>
              <a:spcBef>
                <a:spcPct val="0"/>
              </a:spcBef>
            </a:pPr>
            <a:r>
              <a:rPr lang="en-US" sz="2050" b="1" spc="4">
                <a:solidFill>
                  <a:srgbClr val="FFFFFF"/>
                </a:solidFill>
                <a:latin typeface="Poppins Bold" panose="00000800000000000000"/>
                <a:ea typeface="Poppins Bold" panose="00000800000000000000"/>
                <a:cs typeface="Poppins Bold" panose="00000800000000000000"/>
                <a:sym typeface="Poppins Bold" panose="00000800000000000000"/>
              </a:rPr>
              <a:t>Home</a:t>
            </a:r>
            <a:endParaRPr lang="en-US" sz="2050" b="1" spc="4">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12" name="TextBox 12"/>
          <p:cNvSpPr txBox="1"/>
          <p:nvPr/>
        </p:nvSpPr>
        <p:spPr>
          <a:xfrm>
            <a:off x="6888721" y="733665"/>
            <a:ext cx="1907082" cy="366996"/>
          </a:xfrm>
          <a:prstGeom prst="rect">
            <a:avLst/>
          </a:prstGeom>
        </p:spPr>
        <p:txBody>
          <a:bodyPr lIns="0" tIns="0" rIns="0" bIns="0" rtlCol="0" anchor="t">
            <a:spAutoFit/>
          </a:bodyPr>
          <a:lstStyle/>
          <a:p>
            <a:pPr marL="0" lvl="0" indent="0" algn="ctr">
              <a:lnSpc>
                <a:spcPts val="2870"/>
              </a:lnSpc>
              <a:spcBef>
                <a:spcPct val="0"/>
              </a:spcBef>
            </a:pPr>
            <a:r>
              <a:rPr lang="en-US" sz="2050" spc="4">
                <a:solidFill>
                  <a:srgbClr val="FFFFFF"/>
                </a:solidFill>
                <a:latin typeface="Poppins" panose="00000500000000000000"/>
                <a:ea typeface="Poppins" panose="00000500000000000000"/>
                <a:cs typeface="Poppins" panose="00000500000000000000"/>
                <a:sym typeface="Poppins" panose="00000500000000000000"/>
              </a:rPr>
              <a:t>About</a:t>
            </a:r>
            <a:endParaRPr lang="en-US" sz="2050" spc="4">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3" name="TextBox 13"/>
          <p:cNvSpPr txBox="1"/>
          <p:nvPr/>
        </p:nvSpPr>
        <p:spPr>
          <a:xfrm>
            <a:off x="9596344" y="733665"/>
            <a:ext cx="1589190" cy="366996"/>
          </a:xfrm>
          <a:prstGeom prst="rect">
            <a:avLst/>
          </a:prstGeom>
        </p:spPr>
        <p:txBody>
          <a:bodyPr lIns="0" tIns="0" rIns="0" bIns="0" rtlCol="0" anchor="t">
            <a:spAutoFit/>
          </a:bodyPr>
          <a:lstStyle/>
          <a:p>
            <a:pPr marL="0" lvl="0" indent="0" algn="ctr">
              <a:lnSpc>
                <a:spcPts val="2870"/>
              </a:lnSpc>
              <a:spcBef>
                <a:spcPct val="0"/>
              </a:spcBef>
            </a:pPr>
            <a:r>
              <a:rPr lang="en-US" sz="2050" spc="4">
                <a:solidFill>
                  <a:srgbClr val="FFFFFF"/>
                </a:solidFill>
                <a:latin typeface="Poppins" panose="00000500000000000000"/>
                <a:ea typeface="Poppins" panose="00000500000000000000"/>
                <a:cs typeface="Poppins" panose="00000500000000000000"/>
                <a:sym typeface="Poppins" panose="00000500000000000000"/>
              </a:rPr>
              <a:t>Content</a:t>
            </a:r>
            <a:endParaRPr lang="en-US" sz="2050" spc="4">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4" name="TextBox 14"/>
          <p:cNvSpPr txBox="1"/>
          <p:nvPr/>
        </p:nvSpPr>
        <p:spPr>
          <a:xfrm>
            <a:off x="11529929" y="731452"/>
            <a:ext cx="2224975" cy="366996"/>
          </a:xfrm>
          <a:prstGeom prst="rect">
            <a:avLst/>
          </a:prstGeom>
        </p:spPr>
        <p:txBody>
          <a:bodyPr lIns="0" tIns="0" rIns="0" bIns="0" rtlCol="0" anchor="t">
            <a:spAutoFit/>
          </a:bodyPr>
          <a:lstStyle/>
          <a:p>
            <a:pPr marL="0" lvl="0" indent="0" algn="ctr">
              <a:lnSpc>
                <a:spcPts val="2870"/>
              </a:lnSpc>
              <a:spcBef>
                <a:spcPct val="0"/>
              </a:spcBef>
            </a:pPr>
            <a:r>
              <a:rPr lang="en-US" sz="2050" spc="4">
                <a:solidFill>
                  <a:srgbClr val="FFFFFF"/>
                </a:solidFill>
                <a:latin typeface="Poppins" panose="00000500000000000000"/>
                <a:ea typeface="Poppins" panose="00000500000000000000"/>
                <a:cs typeface="Poppins" panose="00000500000000000000"/>
                <a:sym typeface="Poppins" panose="00000500000000000000"/>
              </a:rPr>
              <a:t>Others</a:t>
            </a:r>
            <a:endParaRPr lang="en-US" sz="2050" spc="4">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5" name="TextBox 15"/>
          <p:cNvSpPr txBox="1"/>
          <p:nvPr/>
        </p:nvSpPr>
        <p:spPr>
          <a:xfrm>
            <a:off x="15762422" y="735562"/>
            <a:ext cx="1421291" cy="358775"/>
          </a:xfrm>
          <a:prstGeom prst="rect">
            <a:avLst/>
          </a:prstGeom>
        </p:spPr>
        <p:txBody>
          <a:bodyPr lIns="0" tIns="0" rIns="0" bIns="0" rtlCol="0" anchor="t">
            <a:spAutoFit/>
          </a:bodyPr>
          <a:lstStyle/>
          <a:p>
            <a:pPr algn="ctr">
              <a:lnSpc>
                <a:spcPts val="2800"/>
              </a:lnSpc>
              <a:spcBef>
                <a:spcPct val="0"/>
              </a:spcBef>
            </a:pPr>
            <a:r>
              <a:rPr lang="en-US" sz="2000" b="1" spc="3">
                <a:solidFill>
                  <a:srgbClr val="020F8D"/>
                </a:solidFill>
                <a:latin typeface="Poppins Bold" panose="00000800000000000000"/>
                <a:ea typeface="Poppins Bold" panose="00000800000000000000"/>
                <a:cs typeface="Poppins Bold" panose="00000800000000000000"/>
                <a:sym typeface="Poppins Bold" panose="00000800000000000000"/>
              </a:rPr>
              <a:t>Page 01</a:t>
            </a:r>
            <a:endParaRPr lang="en-US" sz="2000" b="1" spc="3">
              <a:solidFill>
                <a:srgbClr val="020F8D"/>
              </a:solidFill>
              <a:latin typeface="Poppins Bold" panose="00000800000000000000"/>
              <a:ea typeface="Poppins Bold" panose="00000800000000000000"/>
              <a:cs typeface="Poppins Bold" panose="00000800000000000000"/>
              <a:sym typeface="Poppins Bold" panose="00000800000000000000"/>
            </a:endParaRPr>
          </a:p>
        </p:txBody>
      </p:sp>
      <p:sp>
        <p:nvSpPr>
          <p:cNvPr id="16" name="TextBox 16"/>
          <p:cNvSpPr txBox="1"/>
          <p:nvPr/>
        </p:nvSpPr>
        <p:spPr>
          <a:xfrm>
            <a:off x="855218" y="552992"/>
            <a:ext cx="1761862" cy="391640"/>
          </a:xfrm>
          <a:prstGeom prst="rect">
            <a:avLst/>
          </a:prstGeom>
        </p:spPr>
        <p:txBody>
          <a:bodyPr lIns="0" tIns="0" rIns="0" bIns="0" rtlCol="0" anchor="t">
            <a:spAutoFit/>
          </a:bodyPr>
          <a:lstStyle/>
          <a:p>
            <a:pPr marL="0" lvl="0" indent="0" algn="l">
              <a:lnSpc>
                <a:spcPts val="3090"/>
              </a:lnSpc>
              <a:spcBef>
                <a:spcPct val="0"/>
              </a:spcBef>
            </a:pPr>
            <a:r>
              <a:rPr lang="en-US" sz="2205" b="1" spc="4">
                <a:solidFill>
                  <a:srgbClr val="FFFFFF"/>
                </a:solidFill>
                <a:latin typeface="Poppins Heavy" panose="00000A00000000000000"/>
                <a:ea typeface="Poppins Heavy" panose="00000A00000000000000"/>
                <a:cs typeface="Poppins Heavy" panose="00000A00000000000000"/>
                <a:sym typeface="Poppins Heavy" panose="00000A00000000000000"/>
              </a:rPr>
              <a:t>Thynk</a:t>
            </a:r>
            <a:endParaRPr lang="en-US" sz="2205" b="1" spc="4">
              <a:solidFill>
                <a:srgbClr val="FFFFFF"/>
              </a:solidFill>
              <a:latin typeface="Poppins Heavy" panose="00000A00000000000000"/>
              <a:ea typeface="Poppins Heavy" panose="00000A00000000000000"/>
              <a:cs typeface="Poppins Heavy" panose="00000A00000000000000"/>
              <a:sym typeface="Poppins Heavy" panose="00000A00000000000000"/>
            </a:endParaRPr>
          </a:p>
        </p:txBody>
      </p:sp>
      <p:sp>
        <p:nvSpPr>
          <p:cNvPr id="17" name="TextBox 17"/>
          <p:cNvSpPr txBox="1"/>
          <p:nvPr/>
        </p:nvSpPr>
        <p:spPr>
          <a:xfrm>
            <a:off x="855218" y="874053"/>
            <a:ext cx="1761862" cy="391640"/>
          </a:xfrm>
          <a:prstGeom prst="rect">
            <a:avLst/>
          </a:prstGeom>
        </p:spPr>
        <p:txBody>
          <a:bodyPr lIns="0" tIns="0" rIns="0" bIns="0" rtlCol="0" anchor="t">
            <a:spAutoFit/>
          </a:bodyPr>
          <a:lstStyle/>
          <a:p>
            <a:pPr marL="0" lvl="0" indent="0" algn="l">
              <a:lnSpc>
                <a:spcPts val="3090"/>
              </a:lnSpc>
              <a:spcBef>
                <a:spcPct val="0"/>
              </a:spcBef>
            </a:pPr>
            <a:r>
              <a:rPr lang="en-US" sz="2205" spc="4">
                <a:solidFill>
                  <a:srgbClr val="FFFFFF"/>
                </a:solidFill>
                <a:latin typeface="Poppins" panose="00000500000000000000"/>
                <a:ea typeface="Poppins" panose="00000500000000000000"/>
                <a:cs typeface="Poppins" panose="00000500000000000000"/>
                <a:sym typeface="Poppins" panose="00000500000000000000"/>
              </a:rPr>
              <a:t>Unlimited.</a:t>
            </a:r>
            <a:endParaRPr lang="en-US" sz="2205" spc="4">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8" name="TextBox 18"/>
          <p:cNvSpPr txBox="1"/>
          <p:nvPr/>
        </p:nvSpPr>
        <p:spPr>
          <a:xfrm>
            <a:off x="1060873" y="9046346"/>
            <a:ext cx="4747340" cy="451551"/>
          </a:xfrm>
          <a:prstGeom prst="rect">
            <a:avLst/>
          </a:prstGeom>
        </p:spPr>
        <p:txBody>
          <a:bodyPr lIns="0" tIns="0" rIns="0" bIns="0" rtlCol="0" anchor="t">
            <a:spAutoFit/>
          </a:bodyPr>
          <a:lstStyle/>
          <a:p>
            <a:pPr algn="l">
              <a:lnSpc>
                <a:spcPts val="3460"/>
              </a:lnSpc>
            </a:pPr>
            <a:r>
              <a:rPr lang="en-US" sz="2470">
                <a:solidFill>
                  <a:srgbClr val="FFFFFF"/>
                </a:solidFill>
                <a:latin typeface="Poppins" panose="00000500000000000000"/>
                <a:ea typeface="Poppins" panose="00000500000000000000"/>
                <a:cs typeface="Poppins" panose="00000500000000000000"/>
                <a:sym typeface="Poppins" panose="00000500000000000000"/>
              </a:rPr>
              <a:t>www.reallygreatsite.com</a:t>
            </a:r>
            <a:endParaRPr lang="en-US" sz="247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9" name="TextBox 19"/>
          <p:cNvSpPr txBox="1"/>
          <p:nvPr/>
        </p:nvSpPr>
        <p:spPr>
          <a:xfrm>
            <a:off x="12544133" y="9046346"/>
            <a:ext cx="4747340" cy="451551"/>
          </a:xfrm>
          <a:prstGeom prst="rect">
            <a:avLst/>
          </a:prstGeom>
        </p:spPr>
        <p:txBody>
          <a:bodyPr lIns="0" tIns="0" rIns="0" bIns="0" rtlCol="0" anchor="t">
            <a:spAutoFit/>
          </a:bodyPr>
          <a:lstStyle/>
          <a:p>
            <a:pPr algn="r">
              <a:lnSpc>
                <a:spcPts val="3460"/>
              </a:lnSpc>
            </a:pPr>
            <a:r>
              <a:rPr lang="en-US" sz="2470">
                <a:solidFill>
                  <a:srgbClr val="FFFFFF"/>
                </a:solidFill>
                <a:latin typeface="Poppins" panose="00000500000000000000"/>
                <a:ea typeface="Poppins" panose="00000500000000000000"/>
                <a:cs typeface="Poppins" panose="00000500000000000000"/>
                <a:sym typeface="Poppins" panose="00000500000000000000"/>
              </a:rPr>
              <a:t>hello@reallygreatsite.com</a:t>
            </a:r>
            <a:endParaRPr lang="en-US" sz="247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0" name="TextBox 20"/>
          <p:cNvSpPr txBox="1"/>
          <p:nvPr/>
        </p:nvSpPr>
        <p:spPr>
          <a:xfrm>
            <a:off x="8528202" y="9061735"/>
            <a:ext cx="1274721" cy="451551"/>
          </a:xfrm>
          <a:prstGeom prst="rect">
            <a:avLst/>
          </a:prstGeom>
        </p:spPr>
        <p:txBody>
          <a:bodyPr lIns="0" tIns="0" rIns="0" bIns="0" rtlCol="0" anchor="t">
            <a:spAutoFit/>
          </a:bodyPr>
          <a:lstStyle/>
          <a:p>
            <a:pPr algn="ctr">
              <a:lnSpc>
                <a:spcPts val="3460"/>
              </a:lnSpc>
            </a:pPr>
            <a:r>
              <a:rPr lang="en-US" sz="2470">
                <a:solidFill>
                  <a:srgbClr val="FFFFFF"/>
                </a:solidFill>
                <a:latin typeface="Poppins" panose="00000500000000000000"/>
                <a:ea typeface="Poppins" panose="00000500000000000000"/>
                <a:cs typeface="Poppins" panose="00000500000000000000"/>
                <a:sym typeface="Poppins" panose="00000500000000000000"/>
              </a:rPr>
              <a:t>-</a:t>
            </a:r>
            <a:endParaRPr lang="en-US" sz="247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1" name="TextBox 21"/>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4</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265942" y="2196845"/>
            <a:ext cx="10670233" cy="740462"/>
          </a:xfrm>
          <a:prstGeom prst="rect">
            <a:avLst/>
          </a:prstGeom>
        </p:spPr>
        <p:txBody>
          <a:bodyPr lIns="0" tIns="0" rIns="0" bIns="0" rtlCol="0" anchor="t">
            <a:spAutoFit/>
          </a:bodyPr>
          <a:lstStyle/>
          <a:p>
            <a:pPr algn="just">
              <a:lnSpc>
                <a:spcPts val="5260"/>
              </a:lnSpc>
            </a:pPr>
            <a:r>
              <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rPr>
              <a:t>Top Thực phẩm cho mỗi loại Axit Amin :</a:t>
            </a:r>
            <a:endPar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3" name="Group 3"/>
          <p:cNvGrpSpPr/>
          <p:nvPr/>
        </p:nvGrpSpPr>
        <p:grpSpPr>
          <a:xfrm rot="0">
            <a:off x="1028700" y="261466"/>
            <a:ext cx="15878682" cy="1534467"/>
            <a:chOff x="0" y="0"/>
            <a:chExt cx="4182040" cy="404140"/>
          </a:xfrm>
        </p:grpSpPr>
        <p:sp>
          <p:nvSpPr>
            <p:cNvPr id="4" name="Freeform 4"/>
            <p:cNvSpPr/>
            <p:nvPr/>
          </p:nvSpPr>
          <p:spPr>
            <a:xfrm>
              <a:off x="0" y="0"/>
              <a:ext cx="4182040" cy="404140"/>
            </a:xfrm>
            <a:custGeom>
              <a:avLst/>
              <a:gdLst/>
              <a:ahLst/>
              <a:cxnLst/>
              <a:rect l="l" t="t" r="r" b="b"/>
              <a:pathLst>
                <a:path w="4182040" h="404140">
                  <a:moveTo>
                    <a:pt x="48757" y="0"/>
                  </a:moveTo>
                  <a:lnTo>
                    <a:pt x="4133283" y="0"/>
                  </a:lnTo>
                  <a:cubicBezTo>
                    <a:pt x="4146214" y="0"/>
                    <a:pt x="4158616" y="5137"/>
                    <a:pt x="4167759" y="14281"/>
                  </a:cubicBezTo>
                  <a:cubicBezTo>
                    <a:pt x="4176903" y="23424"/>
                    <a:pt x="4182040" y="35826"/>
                    <a:pt x="4182040" y="48757"/>
                  </a:cubicBezTo>
                  <a:lnTo>
                    <a:pt x="4182040" y="355383"/>
                  </a:lnTo>
                  <a:cubicBezTo>
                    <a:pt x="4182040" y="368314"/>
                    <a:pt x="4176903" y="380715"/>
                    <a:pt x="4167759" y="389859"/>
                  </a:cubicBezTo>
                  <a:cubicBezTo>
                    <a:pt x="4158616" y="399003"/>
                    <a:pt x="4146214" y="404140"/>
                    <a:pt x="4133283" y="404140"/>
                  </a:cubicBezTo>
                  <a:lnTo>
                    <a:pt x="48757" y="404140"/>
                  </a:lnTo>
                  <a:cubicBezTo>
                    <a:pt x="35826" y="404140"/>
                    <a:pt x="23424" y="399003"/>
                    <a:pt x="14281" y="389859"/>
                  </a:cubicBezTo>
                  <a:cubicBezTo>
                    <a:pt x="5137" y="380715"/>
                    <a:pt x="0" y="368314"/>
                    <a:pt x="0" y="355383"/>
                  </a:cubicBezTo>
                  <a:lnTo>
                    <a:pt x="0" y="48757"/>
                  </a:lnTo>
                  <a:cubicBezTo>
                    <a:pt x="0" y="35826"/>
                    <a:pt x="5137" y="23424"/>
                    <a:pt x="14281" y="14281"/>
                  </a:cubicBezTo>
                  <a:cubicBezTo>
                    <a:pt x="23424" y="5137"/>
                    <a:pt x="35826" y="0"/>
                    <a:pt x="48757" y="0"/>
                  </a:cubicBezTo>
                  <a:close/>
                </a:path>
              </a:pathLst>
            </a:custGeom>
            <a:solidFill>
              <a:srgbClr val="00FFFF"/>
            </a:solidFill>
          </p:spPr>
        </p:sp>
        <p:sp>
          <p:nvSpPr>
            <p:cNvPr id="5" name="TextBox 5"/>
            <p:cNvSpPr txBox="1"/>
            <p:nvPr/>
          </p:nvSpPr>
          <p:spPr>
            <a:xfrm>
              <a:off x="0" y="-85725"/>
              <a:ext cx="4182040" cy="489865"/>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Data 4 - Phân tích 3 - Các Thực phẩm giàu Axit Amin nhất</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6" name="TextBox 6"/>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40</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grpSp>
        <p:nvGrpSpPr>
          <p:cNvPr id="7" name="Group 7"/>
          <p:cNvGrpSpPr/>
          <p:nvPr/>
        </p:nvGrpSpPr>
        <p:grpSpPr>
          <a:xfrm rot="0">
            <a:off x="1265942" y="3417605"/>
            <a:ext cx="14209207" cy="5991507"/>
            <a:chOff x="0" y="0"/>
            <a:chExt cx="3742343" cy="1578010"/>
          </a:xfrm>
        </p:grpSpPr>
        <p:sp>
          <p:nvSpPr>
            <p:cNvPr id="8" name="Freeform 8"/>
            <p:cNvSpPr/>
            <p:nvPr/>
          </p:nvSpPr>
          <p:spPr>
            <a:xfrm>
              <a:off x="0" y="0"/>
              <a:ext cx="3742343" cy="1578010"/>
            </a:xfrm>
            <a:custGeom>
              <a:avLst/>
              <a:gdLst/>
              <a:ahLst/>
              <a:cxnLst/>
              <a:rect l="l" t="t" r="r" b="b"/>
              <a:pathLst>
                <a:path w="3742343" h="1578010">
                  <a:moveTo>
                    <a:pt x="0" y="0"/>
                  </a:moveTo>
                  <a:lnTo>
                    <a:pt x="3742343" y="0"/>
                  </a:lnTo>
                  <a:lnTo>
                    <a:pt x="3742343" y="1578010"/>
                  </a:lnTo>
                  <a:lnTo>
                    <a:pt x="0" y="1578010"/>
                  </a:lnTo>
                  <a:close/>
                </a:path>
              </a:pathLst>
            </a:custGeom>
            <a:solidFill>
              <a:srgbClr val="02006E"/>
            </a:solidFill>
          </p:spPr>
        </p:sp>
        <p:sp>
          <p:nvSpPr>
            <p:cNvPr id="9" name="TextBox 9"/>
            <p:cNvSpPr txBox="1"/>
            <p:nvPr/>
          </p:nvSpPr>
          <p:spPr>
            <a:xfrm>
              <a:off x="0" y="-57150"/>
              <a:ext cx="3742343" cy="1635160"/>
            </a:xfrm>
            <a:prstGeom prst="rect">
              <a:avLst/>
            </a:prstGeom>
          </p:spPr>
          <p:txBody>
            <a:bodyPr lIns="50800" tIns="50800" rIns="50800" bIns="50800" rtlCol="0" anchor="ctr"/>
            <a:lstStyle/>
            <a:p>
              <a:pPr algn="l">
                <a:lnSpc>
                  <a:spcPts val="4200"/>
                </a:lnSpc>
              </a:pPr>
              <a:r>
                <a:rPr lang="en-US" sz="3000" b="1" spc="5">
                  <a:solidFill>
                    <a:srgbClr val="FFFFFF"/>
                  </a:solidFill>
                  <a:latin typeface="Pridi Bold" panose="00000800000000000000"/>
                  <a:ea typeface="Pridi Bold" panose="00000800000000000000"/>
                  <a:cs typeface="Pridi Bold" panose="00000800000000000000"/>
                  <a:sym typeface="Pridi Bold" panose="00000800000000000000"/>
                </a:rPr>
                <a:t>Những phát hiện chính:</a:t>
              </a:r>
              <a:endParaRPr lang="en-US" sz="3000" b="1" spc="5">
                <a:solidFill>
                  <a:srgbClr val="FFFFFF"/>
                </a:solidFill>
                <a:latin typeface="Pridi Bold" panose="00000800000000000000"/>
                <a:ea typeface="Pridi Bold" panose="00000800000000000000"/>
                <a:cs typeface="Pridi Bold" panose="00000800000000000000"/>
                <a:sym typeface="Pridi Bold" panose="00000800000000000000"/>
              </a:endParaRPr>
            </a:p>
            <a:p>
              <a:pPr marL="647700" lvl="1" indent="-323850" algn="l">
                <a:lnSpc>
                  <a:spcPts val="4200"/>
                </a:lnSpc>
                <a:buFont typeface="Arial" panose="020B0604020202020204"/>
                <a:buChar char="•"/>
              </a:pPr>
              <a:r>
                <a:rPr lang="en-US" sz="3000" spc="5">
                  <a:solidFill>
                    <a:srgbClr val="FFFFFF"/>
                  </a:solidFill>
                  <a:latin typeface="Pridi" panose="00000500000000000000"/>
                  <a:ea typeface="Pridi" panose="00000500000000000000"/>
                  <a:cs typeface="Pridi" panose="00000500000000000000"/>
                  <a:sym typeface="Pridi" panose="00000500000000000000"/>
                </a:rPr>
                <a:t>Soy protein isolate (đạm đậu nành tinh khiết) là nguồn giàu nhất cho phần lớn các loại axit amin thiết yếu (như Leucine, Valine, Phenylalanine).</a:t>
              </a:r>
              <a:endParaRPr lang="en-US" sz="3000" spc="5">
                <a:solidFill>
                  <a:srgbClr val="FFFFFF"/>
                </a:solidFill>
                <a:latin typeface="Pridi" panose="00000500000000000000"/>
                <a:ea typeface="Pridi" panose="00000500000000000000"/>
                <a:cs typeface="Pridi" panose="00000500000000000000"/>
                <a:sym typeface="Pridi" panose="00000500000000000000"/>
              </a:endParaRPr>
            </a:p>
            <a:p>
              <a:pPr marL="647700" lvl="1" indent="-323850" algn="l">
                <a:lnSpc>
                  <a:spcPts val="4200"/>
                </a:lnSpc>
                <a:buFont typeface="Arial" panose="020B0604020202020204"/>
                <a:buChar char="•"/>
              </a:pPr>
              <a:r>
                <a:rPr lang="en-US" sz="3000" spc="5">
                  <a:solidFill>
                    <a:srgbClr val="FFFFFF"/>
                  </a:solidFill>
                  <a:latin typeface="Pridi" panose="00000500000000000000"/>
                  <a:ea typeface="Pridi" panose="00000500000000000000"/>
                  <a:cs typeface="Pridi" panose="00000500000000000000"/>
                  <a:sym typeface="Pridi" panose="00000500000000000000"/>
                </a:rPr>
                <a:t>Gelatins (dạng bột, không đường) là nguồn cung cấp dồi dào nhất cho Alanine, Glycine và Proline.</a:t>
              </a:r>
              <a:endParaRPr lang="en-US" sz="3000" spc="5">
                <a:solidFill>
                  <a:srgbClr val="FFFFFF"/>
                </a:solidFill>
                <a:latin typeface="Pridi" panose="00000500000000000000"/>
                <a:ea typeface="Pridi" panose="00000500000000000000"/>
                <a:cs typeface="Pridi" panose="00000500000000000000"/>
                <a:sym typeface="Pridi" panose="00000500000000000000"/>
              </a:endParaRPr>
            </a:p>
            <a:p>
              <a:pPr marL="647700" lvl="1" indent="-323850" algn="l">
                <a:lnSpc>
                  <a:spcPts val="4200"/>
                </a:lnSpc>
                <a:buFont typeface="Arial" panose="020B0604020202020204"/>
                <a:buChar char="•"/>
              </a:pPr>
              <a:r>
                <a:rPr lang="en-US" sz="3000" spc="5">
                  <a:solidFill>
                    <a:srgbClr val="FFFFFF"/>
                  </a:solidFill>
                  <a:latin typeface="Pridi" panose="00000500000000000000"/>
                  <a:ea typeface="Pridi" panose="00000500000000000000"/>
                  <a:cs typeface="Pridi" panose="00000500000000000000"/>
                  <a:sym typeface="Pridi" panose="00000500000000000000"/>
                </a:rPr>
                <a:t>Dữ</a:t>
              </a:r>
              <a:r>
                <a:rPr lang="en-US" sz="3000" spc="5">
                  <a:solidFill>
                    <a:srgbClr val="FFFFFF"/>
                  </a:solidFill>
                  <a:latin typeface="Pridi" panose="00000500000000000000"/>
                  <a:ea typeface="Pridi" panose="00000500000000000000"/>
                  <a:cs typeface="Pridi" panose="00000500000000000000"/>
                  <a:sym typeface="Pridi" panose="00000500000000000000"/>
                </a:rPr>
                <a:t> liệu còn bao gồm các thực phẩm đặc thù của vùng Alaska (như thịt cá voi, hải cẩu) cũng là những nguồn giàu axit amin.</a:t>
              </a:r>
              <a:endParaRPr lang="en-US" sz="3000" spc="5">
                <a:solidFill>
                  <a:srgbClr val="FFFFFF"/>
                </a:solidFill>
                <a:latin typeface="Pridi" panose="00000500000000000000"/>
                <a:ea typeface="Pridi" panose="00000500000000000000"/>
                <a:cs typeface="Pridi" panose="00000500000000000000"/>
                <a:sym typeface="Pridi" panose="00000500000000000000"/>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1028683" y="9272587"/>
            <a:ext cx="16230600" cy="19050"/>
          </a:xfrm>
          <a:prstGeom prst="line">
            <a:avLst/>
          </a:prstGeom>
          <a:ln w="19050" cap="flat">
            <a:solidFill>
              <a:srgbClr val="FFFFFF"/>
            </a:solidFill>
            <a:prstDash val="solid"/>
            <a:headEnd type="none" w="sm" len="sm"/>
            <a:tailEnd type="none" w="sm" len="sm"/>
          </a:ln>
        </p:spPr>
      </p:sp>
      <p:grpSp>
        <p:nvGrpSpPr>
          <p:cNvPr id="3" name="Group 3"/>
          <p:cNvGrpSpPr/>
          <p:nvPr/>
        </p:nvGrpSpPr>
        <p:grpSpPr>
          <a:xfrm rot="0">
            <a:off x="11529929" y="2933753"/>
            <a:ext cx="3086100" cy="5269946"/>
            <a:chOff x="0" y="0"/>
            <a:chExt cx="812800" cy="1387969"/>
          </a:xfrm>
        </p:grpSpPr>
        <p:sp>
          <p:nvSpPr>
            <p:cNvPr id="4" name="Freeform 4"/>
            <p:cNvSpPr/>
            <p:nvPr/>
          </p:nvSpPr>
          <p:spPr>
            <a:xfrm>
              <a:off x="0" y="0"/>
              <a:ext cx="812800" cy="1387969"/>
            </a:xfrm>
            <a:custGeom>
              <a:avLst/>
              <a:gdLst/>
              <a:ahLst/>
              <a:cxnLst/>
              <a:rect l="l" t="t" r="r" b="b"/>
              <a:pathLst>
                <a:path w="812800" h="1387969">
                  <a:moveTo>
                    <a:pt x="0" y="0"/>
                  </a:moveTo>
                  <a:lnTo>
                    <a:pt x="812800" y="0"/>
                  </a:lnTo>
                  <a:lnTo>
                    <a:pt x="812800" y="1387969"/>
                  </a:lnTo>
                  <a:lnTo>
                    <a:pt x="0" y="1387969"/>
                  </a:lnTo>
                  <a:close/>
                </a:path>
              </a:pathLst>
            </a:custGeom>
            <a:gradFill rotWithShape="1">
              <a:gsLst>
                <a:gs pos="0">
                  <a:srgbClr val="00E8FF">
                    <a:alpha val="100000"/>
                  </a:srgbClr>
                </a:gs>
                <a:gs pos="100000">
                  <a:srgbClr val="0076E4">
                    <a:alpha val="100000"/>
                  </a:srgbClr>
                </a:gs>
              </a:gsLst>
              <a:lin ang="5400000"/>
            </a:gradFill>
          </p:spPr>
        </p:sp>
        <p:sp>
          <p:nvSpPr>
            <p:cNvPr id="5" name="TextBox 5"/>
            <p:cNvSpPr txBox="1"/>
            <p:nvPr/>
          </p:nvSpPr>
          <p:spPr>
            <a:xfrm>
              <a:off x="0" y="-57150"/>
              <a:ext cx="812800" cy="1445119"/>
            </a:xfrm>
            <a:prstGeom prst="rect">
              <a:avLst/>
            </a:prstGeom>
          </p:spPr>
          <p:txBody>
            <a:bodyPr lIns="50800" tIns="50800" rIns="50800" bIns="50800" rtlCol="0" anchor="ctr"/>
            <a:lstStyle/>
            <a:p>
              <a:pPr algn="ctr">
                <a:lnSpc>
                  <a:spcPts val="2870"/>
                </a:lnSpc>
              </a:pPr>
            </a:p>
          </p:txBody>
        </p:sp>
      </p:grpSp>
      <p:grpSp>
        <p:nvGrpSpPr>
          <p:cNvPr id="6" name="Group 6"/>
          <p:cNvGrpSpPr/>
          <p:nvPr/>
        </p:nvGrpSpPr>
        <p:grpSpPr>
          <a:xfrm rot="0">
            <a:off x="11865716" y="2484866"/>
            <a:ext cx="6934340" cy="5718833"/>
            <a:chOff x="0" y="0"/>
            <a:chExt cx="1074311" cy="885997"/>
          </a:xfrm>
        </p:grpSpPr>
        <p:sp>
          <p:nvSpPr>
            <p:cNvPr id="7" name="Freeform 7"/>
            <p:cNvSpPr/>
            <p:nvPr/>
          </p:nvSpPr>
          <p:spPr>
            <a:xfrm>
              <a:off x="0" y="0"/>
              <a:ext cx="1074311" cy="885997"/>
            </a:xfrm>
            <a:custGeom>
              <a:avLst/>
              <a:gdLst/>
              <a:ahLst/>
              <a:cxnLst/>
              <a:rect l="l" t="t" r="r" b="b"/>
              <a:pathLst>
                <a:path w="1074311" h="885997">
                  <a:moveTo>
                    <a:pt x="0" y="0"/>
                  </a:moveTo>
                  <a:lnTo>
                    <a:pt x="1074311" y="0"/>
                  </a:lnTo>
                  <a:lnTo>
                    <a:pt x="1074311" y="885997"/>
                  </a:lnTo>
                  <a:lnTo>
                    <a:pt x="0" y="885997"/>
                  </a:lnTo>
                  <a:close/>
                </a:path>
              </a:pathLst>
            </a:custGeom>
            <a:blipFill>
              <a:blip r:embed="rId1"/>
              <a:stretch>
                <a:fillRect l="-15976" r="-15976"/>
              </a:stretch>
            </a:blipFill>
          </p:spPr>
        </p:sp>
      </p:grpSp>
      <p:sp>
        <p:nvSpPr>
          <p:cNvPr id="8" name="Freeform 8"/>
          <p:cNvSpPr/>
          <p:nvPr/>
        </p:nvSpPr>
        <p:spPr>
          <a:xfrm>
            <a:off x="-3480299" y="427466"/>
            <a:ext cx="4335517" cy="4114800"/>
          </a:xfrm>
          <a:custGeom>
            <a:avLst/>
            <a:gdLst/>
            <a:ahLst/>
            <a:cxnLst/>
            <a:rect l="l" t="t" r="r" b="b"/>
            <a:pathLst>
              <a:path w="4335517" h="4114800">
                <a:moveTo>
                  <a:pt x="0" y="0"/>
                </a:moveTo>
                <a:lnTo>
                  <a:pt x="4335517" y="0"/>
                </a:lnTo>
                <a:lnTo>
                  <a:pt x="43355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4624599" y="731452"/>
            <a:ext cx="1662550" cy="366996"/>
          </a:xfrm>
          <a:prstGeom prst="rect">
            <a:avLst/>
          </a:prstGeom>
        </p:spPr>
        <p:txBody>
          <a:bodyPr lIns="0" tIns="0" rIns="0" bIns="0" rtlCol="0" anchor="t">
            <a:spAutoFit/>
          </a:bodyPr>
          <a:lstStyle/>
          <a:p>
            <a:pPr marL="0" lvl="0" indent="0" algn="ctr">
              <a:lnSpc>
                <a:spcPts val="2870"/>
              </a:lnSpc>
              <a:spcBef>
                <a:spcPct val="0"/>
              </a:spcBef>
            </a:pPr>
            <a:r>
              <a:rPr lang="en-US" sz="2050" spc="4">
                <a:solidFill>
                  <a:srgbClr val="FFFFFF"/>
                </a:solidFill>
                <a:latin typeface="Poppins" panose="00000500000000000000"/>
                <a:ea typeface="Poppins" panose="00000500000000000000"/>
                <a:cs typeface="Poppins" panose="00000500000000000000"/>
                <a:sym typeface="Poppins" panose="00000500000000000000"/>
              </a:rPr>
              <a:t>Home</a:t>
            </a:r>
            <a:endParaRPr lang="en-US" sz="2050" spc="4">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0" name="TextBox 10"/>
          <p:cNvSpPr txBox="1"/>
          <p:nvPr/>
        </p:nvSpPr>
        <p:spPr>
          <a:xfrm>
            <a:off x="6888721" y="733665"/>
            <a:ext cx="1907082" cy="366996"/>
          </a:xfrm>
          <a:prstGeom prst="rect">
            <a:avLst/>
          </a:prstGeom>
        </p:spPr>
        <p:txBody>
          <a:bodyPr lIns="0" tIns="0" rIns="0" bIns="0" rtlCol="0" anchor="t">
            <a:spAutoFit/>
          </a:bodyPr>
          <a:lstStyle/>
          <a:p>
            <a:pPr marL="0" lvl="0" indent="0" algn="ctr">
              <a:lnSpc>
                <a:spcPts val="2870"/>
              </a:lnSpc>
              <a:spcBef>
                <a:spcPct val="0"/>
              </a:spcBef>
            </a:pPr>
            <a:r>
              <a:rPr lang="en-US" sz="2050" spc="4">
                <a:solidFill>
                  <a:srgbClr val="FFFFFF"/>
                </a:solidFill>
                <a:latin typeface="Poppins" panose="00000500000000000000"/>
                <a:ea typeface="Poppins" panose="00000500000000000000"/>
                <a:cs typeface="Poppins" panose="00000500000000000000"/>
                <a:sym typeface="Poppins" panose="00000500000000000000"/>
              </a:rPr>
              <a:t>About</a:t>
            </a:r>
            <a:endParaRPr lang="en-US" sz="2050" spc="4">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1" name="TextBox 11"/>
          <p:cNvSpPr txBox="1"/>
          <p:nvPr/>
        </p:nvSpPr>
        <p:spPr>
          <a:xfrm>
            <a:off x="9596344" y="733665"/>
            <a:ext cx="1589190" cy="366996"/>
          </a:xfrm>
          <a:prstGeom prst="rect">
            <a:avLst/>
          </a:prstGeom>
        </p:spPr>
        <p:txBody>
          <a:bodyPr lIns="0" tIns="0" rIns="0" bIns="0" rtlCol="0" anchor="t">
            <a:spAutoFit/>
          </a:bodyPr>
          <a:lstStyle/>
          <a:p>
            <a:pPr marL="0" lvl="0" indent="0" algn="ctr">
              <a:lnSpc>
                <a:spcPts val="2870"/>
              </a:lnSpc>
              <a:spcBef>
                <a:spcPct val="0"/>
              </a:spcBef>
            </a:pPr>
            <a:r>
              <a:rPr lang="en-US" sz="2050" b="1" spc="4">
                <a:solidFill>
                  <a:srgbClr val="FFFFFF"/>
                </a:solidFill>
                <a:latin typeface="Poppins Bold" panose="00000800000000000000"/>
                <a:ea typeface="Poppins Bold" panose="00000800000000000000"/>
                <a:cs typeface="Poppins Bold" panose="00000800000000000000"/>
                <a:sym typeface="Poppins Bold" panose="00000800000000000000"/>
              </a:rPr>
              <a:t>Content</a:t>
            </a:r>
            <a:endParaRPr lang="en-US" sz="2050" b="1" spc="4">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12" name="TextBox 12"/>
          <p:cNvSpPr txBox="1"/>
          <p:nvPr/>
        </p:nvSpPr>
        <p:spPr>
          <a:xfrm>
            <a:off x="11529929" y="731452"/>
            <a:ext cx="2224975" cy="366996"/>
          </a:xfrm>
          <a:prstGeom prst="rect">
            <a:avLst/>
          </a:prstGeom>
        </p:spPr>
        <p:txBody>
          <a:bodyPr lIns="0" tIns="0" rIns="0" bIns="0" rtlCol="0" anchor="t">
            <a:spAutoFit/>
          </a:bodyPr>
          <a:lstStyle/>
          <a:p>
            <a:pPr marL="0" lvl="0" indent="0" algn="ctr">
              <a:lnSpc>
                <a:spcPts val="2870"/>
              </a:lnSpc>
              <a:spcBef>
                <a:spcPct val="0"/>
              </a:spcBef>
            </a:pPr>
            <a:r>
              <a:rPr lang="en-US" sz="2050" spc="4">
                <a:solidFill>
                  <a:srgbClr val="FFFFFF"/>
                </a:solidFill>
                <a:latin typeface="Poppins" panose="00000500000000000000"/>
                <a:ea typeface="Poppins" panose="00000500000000000000"/>
                <a:cs typeface="Poppins" panose="00000500000000000000"/>
                <a:sym typeface="Poppins" panose="00000500000000000000"/>
              </a:rPr>
              <a:t>Others</a:t>
            </a:r>
            <a:endParaRPr lang="en-US" sz="2050" spc="4">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3" name="TextBox 13"/>
          <p:cNvSpPr txBox="1"/>
          <p:nvPr/>
        </p:nvSpPr>
        <p:spPr>
          <a:xfrm>
            <a:off x="855218" y="552992"/>
            <a:ext cx="1761862" cy="391640"/>
          </a:xfrm>
          <a:prstGeom prst="rect">
            <a:avLst/>
          </a:prstGeom>
        </p:spPr>
        <p:txBody>
          <a:bodyPr lIns="0" tIns="0" rIns="0" bIns="0" rtlCol="0" anchor="t">
            <a:spAutoFit/>
          </a:bodyPr>
          <a:lstStyle/>
          <a:p>
            <a:pPr marL="0" lvl="0" indent="0" algn="l">
              <a:lnSpc>
                <a:spcPts val="3090"/>
              </a:lnSpc>
              <a:spcBef>
                <a:spcPct val="0"/>
              </a:spcBef>
            </a:pPr>
            <a:r>
              <a:rPr lang="en-US" sz="2205" b="1" spc="4">
                <a:solidFill>
                  <a:srgbClr val="FFFFFF"/>
                </a:solidFill>
                <a:latin typeface="Poppins Heavy" panose="00000A00000000000000"/>
                <a:ea typeface="Poppins Heavy" panose="00000A00000000000000"/>
                <a:cs typeface="Poppins Heavy" panose="00000A00000000000000"/>
                <a:sym typeface="Poppins Heavy" panose="00000A00000000000000"/>
              </a:rPr>
              <a:t>Thynk</a:t>
            </a:r>
            <a:endParaRPr lang="en-US" sz="2205" b="1" spc="4">
              <a:solidFill>
                <a:srgbClr val="FFFFFF"/>
              </a:solidFill>
              <a:latin typeface="Poppins Heavy" panose="00000A00000000000000"/>
              <a:ea typeface="Poppins Heavy" panose="00000A00000000000000"/>
              <a:cs typeface="Poppins Heavy" panose="00000A00000000000000"/>
              <a:sym typeface="Poppins Heavy" panose="00000A00000000000000"/>
            </a:endParaRPr>
          </a:p>
        </p:txBody>
      </p:sp>
      <p:sp>
        <p:nvSpPr>
          <p:cNvPr id="14" name="TextBox 14"/>
          <p:cNvSpPr txBox="1"/>
          <p:nvPr/>
        </p:nvSpPr>
        <p:spPr>
          <a:xfrm>
            <a:off x="855218" y="874053"/>
            <a:ext cx="1761862" cy="391640"/>
          </a:xfrm>
          <a:prstGeom prst="rect">
            <a:avLst/>
          </a:prstGeom>
        </p:spPr>
        <p:txBody>
          <a:bodyPr lIns="0" tIns="0" rIns="0" bIns="0" rtlCol="0" anchor="t">
            <a:spAutoFit/>
          </a:bodyPr>
          <a:lstStyle/>
          <a:p>
            <a:pPr marL="0" lvl="0" indent="0" algn="l">
              <a:lnSpc>
                <a:spcPts val="3090"/>
              </a:lnSpc>
              <a:spcBef>
                <a:spcPct val="0"/>
              </a:spcBef>
            </a:pPr>
            <a:r>
              <a:rPr lang="en-US" sz="2205" spc="4">
                <a:solidFill>
                  <a:srgbClr val="FFFFFF"/>
                </a:solidFill>
                <a:latin typeface="Poppins" panose="00000500000000000000"/>
                <a:ea typeface="Poppins" panose="00000500000000000000"/>
                <a:cs typeface="Poppins" panose="00000500000000000000"/>
                <a:sym typeface="Poppins" panose="00000500000000000000"/>
              </a:rPr>
              <a:t>Unlimited.</a:t>
            </a:r>
            <a:endParaRPr lang="en-US" sz="2205" spc="4">
              <a:solidFill>
                <a:srgbClr val="FFFFFF"/>
              </a:solidFill>
              <a:latin typeface="Poppins" panose="00000500000000000000"/>
              <a:ea typeface="Poppins" panose="00000500000000000000"/>
              <a:cs typeface="Poppins" panose="00000500000000000000"/>
              <a:sym typeface="Poppins" panose="00000500000000000000"/>
            </a:endParaRPr>
          </a:p>
        </p:txBody>
      </p:sp>
      <p:grpSp>
        <p:nvGrpSpPr>
          <p:cNvPr id="15" name="Group 15"/>
          <p:cNvGrpSpPr/>
          <p:nvPr/>
        </p:nvGrpSpPr>
        <p:grpSpPr>
          <a:xfrm rot="0">
            <a:off x="1450824" y="2757678"/>
            <a:ext cx="9672650" cy="4771644"/>
            <a:chOff x="0" y="0"/>
            <a:chExt cx="2547529" cy="1256729"/>
          </a:xfrm>
        </p:grpSpPr>
        <p:sp>
          <p:nvSpPr>
            <p:cNvPr id="16" name="Freeform 16"/>
            <p:cNvSpPr/>
            <p:nvPr/>
          </p:nvSpPr>
          <p:spPr>
            <a:xfrm>
              <a:off x="0" y="0"/>
              <a:ext cx="2547529" cy="1256729"/>
            </a:xfrm>
            <a:custGeom>
              <a:avLst/>
              <a:gdLst/>
              <a:ahLst/>
              <a:cxnLst/>
              <a:rect l="l" t="t" r="r" b="b"/>
              <a:pathLst>
                <a:path w="2547529" h="1256729">
                  <a:moveTo>
                    <a:pt x="80039" y="0"/>
                  </a:moveTo>
                  <a:lnTo>
                    <a:pt x="2467490" y="0"/>
                  </a:lnTo>
                  <a:cubicBezTo>
                    <a:pt x="2511694" y="0"/>
                    <a:pt x="2547529" y="35835"/>
                    <a:pt x="2547529" y="80039"/>
                  </a:cubicBezTo>
                  <a:lnTo>
                    <a:pt x="2547529" y="1176690"/>
                  </a:lnTo>
                  <a:cubicBezTo>
                    <a:pt x="2547529" y="1197918"/>
                    <a:pt x="2539097" y="1218276"/>
                    <a:pt x="2524086" y="1233286"/>
                  </a:cubicBezTo>
                  <a:cubicBezTo>
                    <a:pt x="2509076" y="1248297"/>
                    <a:pt x="2488718" y="1256729"/>
                    <a:pt x="2467490" y="1256729"/>
                  </a:cubicBezTo>
                  <a:lnTo>
                    <a:pt x="80039" y="1256729"/>
                  </a:lnTo>
                  <a:cubicBezTo>
                    <a:pt x="35835" y="1256729"/>
                    <a:pt x="0" y="1220894"/>
                    <a:pt x="0" y="1176690"/>
                  </a:cubicBezTo>
                  <a:lnTo>
                    <a:pt x="0" y="80039"/>
                  </a:lnTo>
                  <a:cubicBezTo>
                    <a:pt x="0" y="35835"/>
                    <a:pt x="35835" y="0"/>
                    <a:pt x="80039" y="0"/>
                  </a:cubicBezTo>
                  <a:close/>
                </a:path>
              </a:pathLst>
            </a:custGeom>
            <a:solidFill>
              <a:srgbClr val="00FFFF"/>
            </a:solidFill>
          </p:spPr>
        </p:sp>
        <p:sp>
          <p:nvSpPr>
            <p:cNvPr id="17" name="TextBox 17"/>
            <p:cNvSpPr txBox="1"/>
            <p:nvPr/>
          </p:nvSpPr>
          <p:spPr>
            <a:xfrm>
              <a:off x="0" y="-180975"/>
              <a:ext cx="2547529" cy="1437704"/>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3.5 Dataset 5 – 2012 Federal Election Commission (FEC) Database</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18" name="TextBox 18"/>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41</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144000" y="2049475"/>
            <a:ext cx="7283724" cy="7920310"/>
          </a:xfrm>
          <a:custGeom>
            <a:avLst/>
            <a:gdLst/>
            <a:ahLst/>
            <a:cxnLst/>
            <a:rect l="l" t="t" r="r" b="b"/>
            <a:pathLst>
              <a:path w="7283724" h="7920310">
                <a:moveTo>
                  <a:pt x="0" y="0"/>
                </a:moveTo>
                <a:lnTo>
                  <a:pt x="7283724" y="0"/>
                </a:lnTo>
                <a:lnTo>
                  <a:pt x="7283724" y="7920310"/>
                </a:lnTo>
                <a:lnTo>
                  <a:pt x="0" y="7920310"/>
                </a:lnTo>
                <a:lnTo>
                  <a:pt x="0" y="0"/>
                </a:lnTo>
                <a:close/>
              </a:path>
            </a:pathLst>
          </a:custGeom>
          <a:blipFill>
            <a:blip r:embed="rId1"/>
            <a:stretch>
              <a:fillRect/>
            </a:stretch>
          </a:blipFill>
        </p:spPr>
      </p:sp>
      <p:sp>
        <p:nvSpPr>
          <p:cNvPr id="3" name="TextBox 3"/>
          <p:cNvSpPr txBox="1"/>
          <p:nvPr/>
        </p:nvSpPr>
        <p:spPr>
          <a:xfrm>
            <a:off x="1363450" y="2928157"/>
            <a:ext cx="7647473" cy="740462"/>
          </a:xfrm>
          <a:prstGeom prst="rect">
            <a:avLst/>
          </a:prstGeom>
        </p:spPr>
        <p:txBody>
          <a:bodyPr lIns="0" tIns="0" rIns="0" bIns="0" rtlCol="0" anchor="t">
            <a:spAutoFit/>
          </a:bodyPr>
          <a:lstStyle/>
          <a:p>
            <a:pPr algn="just">
              <a:lnSpc>
                <a:spcPts val="5260"/>
              </a:lnSpc>
            </a:pPr>
            <a:r>
              <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rPr>
              <a:t>Đọc dữ liệu từ nguồn Internet</a:t>
            </a:r>
            <a:endPar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Box 4"/>
          <p:cNvSpPr txBox="1"/>
          <p:nvPr/>
        </p:nvSpPr>
        <p:spPr>
          <a:xfrm>
            <a:off x="1028700" y="4122995"/>
            <a:ext cx="7405123" cy="4967890"/>
          </a:xfrm>
          <a:prstGeom prst="rect">
            <a:avLst/>
          </a:prstGeom>
        </p:spPr>
        <p:txBody>
          <a:bodyPr lIns="0" tIns="0" rIns="0" bIns="0" rtlCol="0" anchor="t">
            <a:spAutoFit/>
          </a:bodyPr>
          <a:lstStyle/>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Dữ liệ</a:t>
            </a:r>
            <a:r>
              <a:rPr lang="en-US" sz="2790" spc="5">
                <a:solidFill>
                  <a:srgbClr val="FFFFFF"/>
                </a:solidFill>
                <a:latin typeface="Poppins" panose="00000500000000000000"/>
                <a:ea typeface="Poppins" panose="00000500000000000000"/>
                <a:cs typeface="Poppins" panose="00000500000000000000"/>
                <a:sym typeface="Poppins" panose="00000500000000000000"/>
              </a:rPr>
              <a:t>u có 16 cột, gồm: ID ủy ban, tên ứng viên, người đóng góp, nghề nghiệp, nơi làm việc, thành phố, bang, số tiền, ngày, v.v.</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Có cột contb_receipt_amt (số tiền) dạng float64, file_num dạng int64.</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marL="601980" lvl="1" indent="-300990" algn="l">
              <a:lnSpc>
                <a:spcPts val="3905"/>
              </a:lnSpc>
              <a:spcBef>
                <a:spcPct val="0"/>
              </a:spcBef>
              <a:buFont typeface="Arial" panose="020B0604020202020204"/>
              <a:buChar char="•"/>
            </a:pPr>
            <a:r>
              <a:rPr lang="en-US" sz="2790" spc="5">
                <a:solidFill>
                  <a:srgbClr val="FFFFFF"/>
                </a:solidFill>
                <a:latin typeface="Poppins" panose="00000500000000000000"/>
                <a:ea typeface="Poppins" panose="00000500000000000000"/>
                <a:cs typeface="Poppins" panose="00000500000000000000"/>
                <a:sym typeface="Poppins" panose="00000500000000000000"/>
              </a:rPr>
              <a:t>Quy mô dữ liệu lớn: hơn 1 triệu dòng, thể hiện rõ quy mô của hệ thống tài trợ chính trị Mỹ.</a:t>
            </a:r>
            <a:endParaRPr lang="en-US" sz="2790" spc="5">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905"/>
              </a:lnSpc>
              <a:spcBef>
                <a:spcPct val="0"/>
              </a:spcBef>
            </a:pPr>
          </a:p>
        </p:txBody>
      </p:sp>
      <p:grpSp>
        <p:nvGrpSpPr>
          <p:cNvPr id="5" name="Group 5"/>
          <p:cNvGrpSpPr/>
          <p:nvPr/>
        </p:nvGrpSpPr>
        <p:grpSpPr>
          <a:xfrm rot="0">
            <a:off x="1028700" y="261466"/>
            <a:ext cx="4860236" cy="1534467"/>
            <a:chOff x="0" y="0"/>
            <a:chExt cx="1280062" cy="404140"/>
          </a:xfrm>
        </p:grpSpPr>
        <p:sp>
          <p:nvSpPr>
            <p:cNvPr id="6" name="Freeform 6"/>
            <p:cNvSpPr/>
            <p:nvPr/>
          </p:nvSpPr>
          <p:spPr>
            <a:xfrm>
              <a:off x="0" y="0"/>
              <a:ext cx="1280062" cy="404140"/>
            </a:xfrm>
            <a:custGeom>
              <a:avLst/>
              <a:gdLst/>
              <a:ahLst/>
              <a:cxnLst/>
              <a:rect l="l" t="t" r="r" b="b"/>
              <a:pathLst>
                <a:path w="1280062" h="404140">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id="7" name="TextBox 7"/>
            <p:cNvSpPr txBox="1"/>
            <p:nvPr/>
          </p:nvSpPr>
          <p:spPr>
            <a:xfrm>
              <a:off x="0" y="-85725"/>
              <a:ext cx="1280062" cy="489865"/>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3.5 Dataset 5 </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8" name="TextBox 8"/>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42</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5513352" y="667880"/>
            <a:ext cx="1919429" cy="566532"/>
            <a:chOff x="0" y="0"/>
            <a:chExt cx="505529" cy="149210"/>
          </a:xfrm>
        </p:grpSpPr>
        <p:sp>
          <p:nvSpPr>
            <p:cNvPr id="3" name="Freeform 3"/>
            <p:cNvSpPr/>
            <p:nvPr/>
          </p:nvSpPr>
          <p:spPr>
            <a:xfrm>
              <a:off x="0" y="0"/>
              <a:ext cx="505529" cy="149210"/>
            </a:xfrm>
            <a:custGeom>
              <a:avLst/>
              <a:gdLst/>
              <a:ahLst/>
              <a:cxnLst/>
              <a:rect l="l" t="t" r="r" b="b"/>
              <a:pathLst>
                <a:path w="505529" h="149210">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id="4" name="TextBox 4"/>
            <p:cNvSpPr txBox="1"/>
            <p:nvPr/>
          </p:nvSpPr>
          <p:spPr>
            <a:xfrm>
              <a:off x="0" y="-57150"/>
              <a:ext cx="505529" cy="206360"/>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0390939" y="-743159"/>
            <a:ext cx="8436384" cy="8006895"/>
          </a:xfrm>
          <a:custGeom>
            <a:avLst/>
            <a:gdLst/>
            <a:ahLst/>
            <a:cxnLst/>
            <a:rect l="l" t="t" r="r" b="b"/>
            <a:pathLst>
              <a:path w="8436384" h="8006895">
                <a:moveTo>
                  <a:pt x="0" y="0"/>
                </a:moveTo>
                <a:lnTo>
                  <a:pt x="8436384" y="0"/>
                </a:lnTo>
                <a:lnTo>
                  <a:pt x="8436384" y="8006895"/>
                </a:lnTo>
                <a:lnTo>
                  <a:pt x="0" y="800689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1212188" y="4011883"/>
            <a:ext cx="16220594" cy="4679917"/>
          </a:xfrm>
          <a:custGeom>
            <a:avLst/>
            <a:gdLst/>
            <a:ahLst/>
            <a:cxnLst/>
            <a:rect l="l" t="t" r="r" b="b"/>
            <a:pathLst>
              <a:path w="16220594" h="4679917">
                <a:moveTo>
                  <a:pt x="0" y="0"/>
                </a:moveTo>
                <a:lnTo>
                  <a:pt x="16220594" y="0"/>
                </a:lnTo>
                <a:lnTo>
                  <a:pt x="16220594" y="4679918"/>
                </a:lnTo>
                <a:lnTo>
                  <a:pt x="0" y="4679918"/>
                </a:lnTo>
                <a:lnTo>
                  <a:pt x="0" y="0"/>
                </a:lnTo>
                <a:close/>
              </a:path>
            </a:pathLst>
          </a:custGeom>
          <a:blipFill>
            <a:blip r:embed="rId3"/>
            <a:stretch>
              <a:fillRect/>
            </a:stretch>
          </a:blipFill>
        </p:spPr>
      </p:sp>
      <p:sp>
        <p:nvSpPr>
          <p:cNvPr id="7" name="TextBox 7"/>
          <p:cNvSpPr txBox="1"/>
          <p:nvPr/>
        </p:nvSpPr>
        <p:spPr>
          <a:xfrm>
            <a:off x="1100522" y="2074982"/>
            <a:ext cx="8221963" cy="1387125"/>
          </a:xfrm>
          <a:prstGeom prst="rect">
            <a:avLst/>
          </a:prstGeom>
        </p:spPr>
        <p:txBody>
          <a:bodyPr lIns="0" tIns="0" rIns="0" bIns="0" rtlCol="0" anchor="t">
            <a:spAutoFit/>
          </a:bodyPr>
          <a:lstStyle/>
          <a:p>
            <a:pPr algn="l">
              <a:lnSpc>
                <a:spcPts val="5445"/>
              </a:lnSpc>
              <a:spcBef>
                <a:spcPct val="0"/>
              </a:spcBef>
            </a:pPr>
            <a:r>
              <a:rPr lang="en-US" sz="3890" spc="7">
                <a:solidFill>
                  <a:srgbClr val="FFFFFF"/>
                </a:solidFill>
                <a:latin typeface="Poppins" panose="00000500000000000000"/>
                <a:ea typeface="Poppins" panose="00000500000000000000"/>
                <a:cs typeface="Poppins" panose="00000500000000000000"/>
                <a:sym typeface="Poppins" panose="00000500000000000000"/>
              </a:rPr>
              <a:t>Dữ liệ</a:t>
            </a:r>
            <a:r>
              <a:rPr lang="en-US" sz="3890" spc="7">
                <a:solidFill>
                  <a:srgbClr val="FFFFFF"/>
                </a:solidFill>
                <a:latin typeface="Poppins" panose="00000500000000000000"/>
                <a:ea typeface="Poppins" panose="00000500000000000000"/>
                <a:cs typeface="Poppins" panose="00000500000000000000"/>
                <a:sym typeface="Poppins" panose="00000500000000000000"/>
              </a:rPr>
              <a:t>u thô chứa hoàn tiền (âm) → cần lọc trước khi phân tích.</a:t>
            </a:r>
            <a:endParaRPr lang="en-US" sz="3890" spc="7">
              <a:solidFill>
                <a:srgbClr val="FFFFFF"/>
              </a:solidFill>
              <a:latin typeface="Poppins" panose="00000500000000000000"/>
              <a:ea typeface="Poppins" panose="00000500000000000000"/>
              <a:cs typeface="Poppins" panose="00000500000000000000"/>
              <a:sym typeface="Poppins" panose="00000500000000000000"/>
            </a:endParaRPr>
          </a:p>
        </p:txBody>
      </p:sp>
      <p:grpSp>
        <p:nvGrpSpPr>
          <p:cNvPr id="8" name="Group 8"/>
          <p:cNvGrpSpPr/>
          <p:nvPr/>
        </p:nvGrpSpPr>
        <p:grpSpPr>
          <a:xfrm rot="0">
            <a:off x="1028700" y="261466"/>
            <a:ext cx="4860236" cy="1534467"/>
            <a:chOff x="0" y="0"/>
            <a:chExt cx="1280062" cy="404140"/>
          </a:xfrm>
        </p:grpSpPr>
        <p:sp>
          <p:nvSpPr>
            <p:cNvPr id="9" name="Freeform 9"/>
            <p:cNvSpPr/>
            <p:nvPr/>
          </p:nvSpPr>
          <p:spPr>
            <a:xfrm>
              <a:off x="0" y="0"/>
              <a:ext cx="1280062" cy="404140"/>
            </a:xfrm>
            <a:custGeom>
              <a:avLst/>
              <a:gdLst/>
              <a:ahLst/>
              <a:cxnLst/>
              <a:rect l="l" t="t" r="r" b="b"/>
              <a:pathLst>
                <a:path w="1280062" h="404140">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id="10" name="TextBox 10"/>
            <p:cNvSpPr txBox="1"/>
            <p:nvPr/>
          </p:nvSpPr>
          <p:spPr>
            <a:xfrm>
              <a:off x="0" y="-85725"/>
              <a:ext cx="1280062" cy="489865"/>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3.5 Dataset 5 </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11" name="TextBox 11"/>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43</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5513352" y="667880"/>
            <a:ext cx="1919429" cy="566532"/>
            <a:chOff x="0" y="0"/>
            <a:chExt cx="505529" cy="149210"/>
          </a:xfrm>
        </p:grpSpPr>
        <p:sp>
          <p:nvSpPr>
            <p:cNvPr id="3" name="Freeform 3"/>
            <p:cNvSpPr/>
            <p:nvPr/>
          </p:nvSpPr>
          <p:spPr>
            <a:xfrm>
              <a:off x="0" y="0"/>
              <a:ext cx="505529" cy="149210"/>
            </a:xfrm>
            <a:custGeom>
              <a:avLst/>
              <a:gdLst/>
              <a:ahLst/>
              <a:cxnLst/>
              <a:rect l="l" t="t" r="r" b="b"/>
              <a:pathLst>
                <a:path w="505529" h="149210">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id="4" name="TextBox 4"/>
            <p:cNvSpPr txBox="1"/>
            <p:nvPr/>
          </p:nvSpPr>
          <p:spPr>
            <a:xfrm>
              <a:off x="0" y="-57150"/>
              <a:ext cx="505529" cy="206360"/>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0390939" y="-743159"/>
            <a:ext cx="8436384" cy="8006895"/>
          </a:xfrm>
          <a:custGeom>
            <a:avLst/>
            <a:gdLst/>
            <a:ahLst/>
            <a:cxnLst/>
            <a:rect l="l" t="t" r="r" b="b"/>
            <a:pathLst>
              <a:path w="8436384" h="8006895">
                <a:moveTo>
                  <a:pt x="0" y="0"/>
                </a:moveTo>
                <a:lnTo>
                  <a:pt x="8436384" y="0"/>
                </a:lnTo>
                <a:lnTo>
                  <a:pt x="8436384" y="8006895"/>
                </a:lnTo>
                <a:lnTo>
                  <a:pt x="0" y="800689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10785464" y="921986"/>
            <a:ext cx="4239169" cy="8443028"/>
          </a:xfrm>
          <a:custGeom>
            <a:avLst/>
            <a:gdLst/>
            <a:ahLst/>
            <a:cxnLst/>
            <a:rect l="l" t="t" r="r" b="b"/>
            <a:pathLst>
              <a:path w="4239169" h="8443028">
                <a:moveTo>
                  <a:pt x="0" y="0"/>
                </a:moveTo>
                <a:lnTo>
                  <a:pt x="4239169" y="0"/>
                </a:lnTo>
                <a:lnTo>
                  <a:pt x="4239169" y="8443028"/>
                </a:lnTo>
                <a:lnTo>
                  <a:pt x="0" y="8443028"/>
                </a:lnTo>
                <a:lnTo>
                  <a:pt x="0" y="0"/>
                </a:lnTo>
                <a:close/>
              </a:path>
            </a:pathLst>
          </a:custGeom>
          <a:blipFill>
            <a:blip r:embed="rId3"/>
            <a:stretch>
              <a:fillRect t="-12970"/>
            </a:stretch>
          </a:blipFill>
        </p:spPr>
      </p:sp>
      <p:sp>
        <p:nvSpPr>
          <p:cNvPr id="7" name="TextBox 7"/>
          <p:cNvSpPr txBox="1"/>
          <p:nvPr/>
        </p:nvSpPr>
        <p:spPr>
          <a:xfrm>
            <a:off x="1545270" y="3415830"/>
            <a:ext cx="8067140" cy="5624161"/>
          </a:xfrm>
          <a:prstGeom prst="rect">
            <a:avLst/>
          </a:prstGeom>
        </p:spPr>
        <p:txBody>
          <a:bodyPr lIns="0" tIns="0" rIns="0" bIns="0" rtlCol="0" anchor="t">
            <a:spAutoFit/>
          </a:bodyPr>
          <a:lstStyle/>
          <a:p>
            <a:pPr marL="680085" lvl="1" indent="-340360" algn="l">
              <a:lnSpc>
                <a:spcPts val="4410"/>
              </a:lnSpc>
              <a:buFont typeface="Arial" panose="020B0604020202020204"/>
              <a:buChar char="•"/>
            </a:pPr>
            <a:r>
              <a:rPr lang="en-US" sz="3150" spc="6">
                <a:solidFill>
                  <a:srgbClr val="FFFFFF"/>
                </a:solidFill>
                <a:latin typeface="Poppins" panose="00000500000000000000"/>
                <a:ea typeface="Poppins" panose="00000500000000000000"/>
                <a:cs typeface="Poppins" panose="00000500000000000000"/>
                <a:sym typeface="Poppins" panose="00000500000000000000"/>
              </a:rPr>
              <a:t>Dữ liệ</a:t>
            </a:r>
            <a:r>
              <a:rPr lang="en-US" sz="3150" spc="6">
                <a:solidFill>
                  <a:srgbClr val="FFFFFF"/>
                </a:solidFill>
                <a:latin typeface="Poppins" panose="00000500000000000000"/>
                <a:ea typeface="Poppins" panose="00000500000000000000"/>
                <a:cs typeface="Poppins" panose="00000500000000000000"/>
                <a:sym typeface="Poppins" panose="00000500000000000000"/>
              </a:rPr>
              <a:t>u cốt lõi đầy đủ: cand_nm, contb_receipt_amt, contb_receipt_dt, form_tp, cmte_id, cand_id, file_num không thiếu — tốt cho phân tích chính.</a:t>
            </a:r>
            <a:endParaRPr lang="en-US" sz="3150" spc="6">
              <a:solidFill>
                <a:srgbClr val="FFFFFF"/>
              </a:solidFill>
              <a:latin typeface="Poppins" panose="00000500000000000000"/>
              <a:ea typeface="Poppins" panose="00000500000000000000"/>
              <a:cs typeface="Poppins" panose="00000500000000000000"/>
              <a:sym typeface="Poppins" panose="00000500000000000000"/>
            </a:endParaRPr>
          </a:p>
          <a:p>
            <a:pPr marL="701675" lvl="1" indent="-351155" algn="l">
              <a:lnSpc>
                <a:spcPts val="4550"/>
              </a:lnSpc>
              <a:buFont typeface="Arial" panose="020B0604020202020204"/>
              <a:buChar char="•"/>
            </a:pPr>
            <a:r>
              <a:rPr lang="en-US" sz="3250" spc="6">
                <a:solidFill>
                  <a:srgbClr val="FFFFFF"/>
                </a:solidFill>
                <a:latin typeface="Poppins" panose="00000500000000000000"/>
                <a:ea typeface="Poppins" panose="00000500000000000000"/>
                <a:cs typeface="Poppins" panose="00000500000000000000"/>
                <a:sym typeface="Poppins" panose="00000500000000000000"/>
              </a:rPr>
              <a:t>Thiếu nhiều ở các cột mô tả tự do: </a:t>
            </a:r>
            <a:r>
              <a:rPr lang="en-US" sz="3250" spc="6">
                <a:solidFill>
                  <a:srgbClr val="FFFFFF"/>
                </a:solidFill>
                <a:latin typeface="Poppins" panose="00000500000000000000"/>
                <a:ea typeface="Poppins" panose="00000500000000000000"/>
                <a:cs typeface="Poppins" panose="00000500000000000000"/>
                <a:sym typeface="Poppins" panose="00000500000000000000"/>
              </a:rPr>
              <a:t>receipt_desc ~98.6%, memo_cd ~90.9%, memo_text ~90.2% → thường bỏ qua trong phân tích định lượng.</a:t>
            </a:r>
            <a:endParaRPr lang="en-US" sz="3250" spc="6">
              <a:solidFill>
                <a:srgbClr val="FFFFFF"/>
              </a:solidFill>
              <a:latin typeface="Poppins" panose="00000500000000000000"/>
              <a:ea typeface="Poppins" panose="00000500000000000000"/>
              <a:cs typeface="Poppins" panose="00000500000000000000"/>
              <a:sym typeface="Poppins" panose="00000500000000000000"/>
            </a:endParaRPr>
          </a:p>
        </p:txBody>
      </p:sp>
      <p:grpSp>
        <p:nvGrpSpPr>
          <p:cNvPr id="8" name="Group 8"/>
          <p:cNvGrpSpPr/>
          <p:nvPr/>
        </p:nvGrpSpPr>
        <p:grpSpPr>
          <a:xfrm rot="0">
            <a:off x="1028700" y="261466"/>
            <a:ext cx="4860236" cy="1534467"/>
            <a:chOff x="0" y="0"/>
            <a:chExt cx="1280062" cy="404140"/>
          </a:xfrm>
        </p:grpSpPr>
        <p:sp>
          <p:nvSpPr>
            <p:cNvPr id="9" name="Freeform 9"/>
            <p:cNvSpPr/>
            <p:nvPr/>
          </p:nvSpPr>
          <p:spPr>
            <a:xfrm>
              <a:off x="0" y="0"/>
              <a:ext cx="1280062" cy="404140"/>
            </a:xfrm>
            <a:custGeom>
              <a:avLst/>
              <a:gdLst/>
              <a:ahLst/>
              <a:cxnLst/>
              <a:rect l="l" t="t" r="r" b="b"/>
              <a:pathLst>
                <a:path w="1280062" h="404140">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id="10" name="TextBox 10"/>
            <p:cNvSpPr txBox="1"/>
            <p:nvPr/>
          </p:nvSpPr>
          <p:spPr>
            <a:xfrm>
              <a:off x="0" y="-85725"/>
              <a:ext cx="1280062" cy="489865"/>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3.5 Dataset 5 </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11" name="TextBox 11"/>
          <p:cNvSpPr txBox="1"/>
          <p:nvPr/>
        </p:nvSpPr>
        <p:spPr>
          <a:xfrm>
            <a:off x="1964937" y="2519826"/>
            <a:ext cx="7647473" cy="740462"/>
          </a:xfrm>
          <a:prstGeom prst="rect">
            <a:avLst/>
          </a:prstGeom>
        </p:spPr>
        <p:txBody>
          <a:bodyPr lIns="0" tIns="0" rIns="0" bIns="0" rtlCol="0" anchor="t">
            <a:spAutoFit/>
          </a:bodyPr>
          <a:lstStyle/>
          <a:p>
            <a:pPr algn="just">
              <a:lnSpc>
                <a:spcPts val="5260"/>
              </a:lnSpc>
            </a:pPr>
            <a:r>
              <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rPr>
              <a:t>Kiểm tra dữ liệu bị thiếu</a:t>
            </a:r>
            <a:endPar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TextBox 12"/>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44</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707824" y="2881714"/>
            <a:ext cx="8436176" cy="5635456"/>
          </a:xfrm>
          <a:custGeom>
            <a:avLst/>
            <a:gdLst/>
            <a:ahLst/>
            <a:cxnLst/>
            <a:rect l="l" t="t" r="r" b="b"/>
            <a:pathLst>
              <a:path w="8436176" h="5635456">
                <a:moveTo>
                  <a:pt x="0" y="0"/>
                </a:moveTo>
                <a:lnTo>
                  <a:pt x="8436176" y="0"/>
                </a:lnTo>
                <a:lnTo>
                  <a:pt x="8436176" y="5635457"/>
                </a:lnTo>
                <a:lnTo>
                  <a:pt x="0" y="5635457"/>
                </a:lnTo>
                <a:lnTo>
                  <a:pt x="0" y="0"/>
                </a:lnTo>
                <a:close/>
              </a:path>
            </a:pathLst>
          </a:custGeom>
          <a:blipFill>
            <a:blip r:embed="rId1"/>
            <a:stretch>
              <a:fillRect/>
            </a:stretch>
          </a:blipFill>
        </p:spPr>
      </p:sp>
      <p:sp>
        <p:nvSpPr>
          <p:cNvPr id="3" name="TextBox 3"/>
          <p:cNvSpPr txBox="1"/>
          <p:nvPr/>
        </p:nvSpPr>
        <p:spPr>
          <a:xfrm>
            <a:off x="9485373" y="3183820"/>
            <a:ext cx="7155636" cy="5838826"/>
          </a:xfrm>
          <a:prstGeom prst="rect">
            <a:avLst/>
          </a:prstGeom>
        </p:spPr>
        <p:txBody>
          <a:bodyPr lIns="0" tIns="0" rIns="0" bIns="0" rtlCol="0" anchor="t">
            <a:spAutoFit/>
          </a:bodyPr>
          <a:lstStyle/>
          <a:p>
            <a:pPr algn="just">
              <a:lnSpc>
                <a:spcPts val="4620"/>
              </a:lnSpc>
            </a:pPr>
            <a:r>
              <a:rPr lang="en-US" sz="3300" spc="6">
                <a:solidFill>
                  <a:srgbClr val="FFFFFF"/>
                </a:solidFill>
                <a:latin typeface="Poppins" panose="00000500000000000000"/>
                <a:ea typeface="Poppins" panose="00000500000000000000"/>
                <a:cs typeface="Poppins" panose="00000500000000000000"/>
                <a:sym typeface="Poppins" panose="00000500000000000000"/>
              </a:rPr>
              <a:t>Nhận xét:</a:t>
            </a:r>
            <a:endParaRPr lang="en-US" sz="3300" spc="6">
              <a:solidFill>
                <a:srgbClr val="FFFFFF"/>
              </a:solidFill>
              <a:latin typeface="Poppins" panose="00000500000000000000"/>
              <a:ea typeface="Poppins" panose="00000500000000000000"/>
              <a:cs typeface="Poppins" panose="00000500000000000000"/>
              <a:sym typeface="Poppins" panose="00000500000000000000"/>
            </a:endParaRPr>
          </a:p>
          <a:p>
            <a:pPr marL="582930" lvl="1" indent="-291465" algn="just">
              <a:lnSpc>
                <a:spcPts val="3780"/>
              </a:lnSpc>
              <a:spcBef>
                <a:spcPct val="0"/>
              </a:spcBef>
              <a:buFont typeface="Arial" panose="020B0604020202020204"/>
              <a:buChar char="•"/>
            </a:pPr>
            <a:r>
              <a:rPr lang="en-US" sz="2700" spc="5">
                <a:solidFill>
                  <a:srgbClr val="FFFFFF"/>
                </a:solidFill>
                <a:latin typeface="Poppins" panose="00000500000000000000"/>
                <a:ea typeface="Poppins" panose="00000500000000000000"/>
                <a:cs typeface="Poppins" panose="00000500000000000000"/>
                <a:sym typeface="Poppins" panose="00000500000000000000"/>
              </a:rPr>
              <a:t>Tổng</a:t>
            </a:r>
            <a:r>
              <a:rPr lang="en-US" sz="2700" spc="5">
                <a:solidFill>
                  <a:srgbClr val="FFFFFF"/>
                </a:solidFill>
                <a:latin typeface="Poppins" panose="00000500000000000000"/>
                <a:ea typeface="Poppins" panose="00000500000000000000"/>
                <a:cs typeface="Poppins" panose="00000500000000000000"/>
                <a:sym typeface="Poppins" panose="00000500000000000000"/>
              </a:rPr>
              <a:t> đóng góp của Republican cao hơn Democrat khá rõ (chênh khoảng 30–35%).</a:t>
            </a:r>
            <a:endParaRPr lang="en-US" sz="2700" spc="5">
              <a:solidFill>
                <a:srgbClr val="FFFFFF"/>
              </a:solidFill>
              <a:latin typeface="Poppins" panose="00000500000000000000"/>
              <a:ea typeface="Poppins" panose="00000500000000000000"/>
              <a:cs typeface="Poppins" panose="00000500000000000000"/>
              <a:sym typeface="Poppins" panose="00000500000000000000"/>
            </a:endParaRPr>
          </a:p>
          <a:p>
            <a:pPr marL="582930" lvl="1" indent="-291465" algn="just">
              <a:lnSpc>
                <a:spcPts val="3780"/>
              </a:lnSpc>
              <a:spcBef>
                <a:spcPct val="0"/>
              </a:spcBef>
              <a:buFont typeface="Arial" panose="020B0604020202020204"/>
              <a:buChar char="•"/>
            </a:pPr>
            <a:r>
              <a:rPr lang="en-US" sz="2700" spc="5">
                <a:solidFill>
                  <a:srgbClr val="FFFFFF"/>
                </a:solidFill>
                <a:latin typeface="Poppins" panose="00000500000000000000"/>
                <a:ea typeface="Poppins" panose="00000500000000000000"/>
                <a:cs typeface="Poppins" panose="00000500000000000000"/>
                <a:sym typeface="Poppins" panose="00000500000000000000"/>
              </a:rPr>
              <a:t>Đây là tổng USD của mọi giao dịch dương, gộp tất cả ứng viên mỗi đảng; không cho biết số người ủng hộ.</a:t>
            </a:r>
            <a:endParaRPr lang="en-US" sz="2700" spc="5">
              <a:solidFill>
                <a:srgbClr val="FFFFFF"/>
              </a:solidFill>
              <a:latin typeface="Poppins" panose="00000500000000000000"/>
              <a:ea typeface="Poppins" panose="00000500000000000000"/>
              <a:cs typeface="Poppins" panose="00000500000000000000"/>
              <a:sym typeface="Poppins" panose="00000500000000000000"/>
            </a:endParaRPr>
          </a:p>
          <a:p>
            <a:pPr marL="582930" lvl="1" indent="-291465" algn="just">
              <a:lnSpc>
                <a:spcPts val="3780"/>
              </a:lnSpc>
              <a:spcBef>
                <a:spcPct val="0"/>
              </a:spcBef>
              <a:buFont typeface="Arial" panose="020B0604020202020204"/>
              <a:buChar char="•"/>
            </a:pPr>
            <a:r>
              <a:rPr lang="en-US" sz="2700" spc="5">
                <a:solidFill>
                  <a:srgbClr val="FFFFFF"/>
                </a:solidFill>
                <a:latin typeface="Poppins" panose="00000500000000000000"/>
                <a:ea typeface="Poppins" panose="00000500000000000000"/>
                <a:cs typeface="Poppins" panose="00000500000000000000"/>
                <a:sym typeface="Poppins" panose="00000500000000000000"/>
              </a:rPr>
              <a:t>Kết quả phụ thuộc quy tắc gán đảng và vài khoản hiến tặng lớn; nên soi thêm phân phối mức tiền và theo thời gian/bang.</a:t>
            </a:r>
            <a:endParaRPr lang="en-US" sz="2700" spc="5">
              <a:solidFill>
                <a:srgbClr val="FFFFFF"/>
              </a:solidFill>
              <a:latin typeface="Poppins" panose="00000500000000000000"/>
              <a:ea typeface="Poppins" panose="00000500000000000000"/>
              <a:cs typeface="Poppins" panose="00000500000000000000"/>
              <a:sym typeface="Poppins" panose="00000500000000000000"/>
            </a:endParaRPr>
          </a:p>
          <a:p>
            <a:pPr algn="just">
              <a:lnSpc>
                <a:spcPts val="3780"/>
              </a:lnSpc>
              <a:spcBef>
                <a:spcPct val="0"/>
              </a:spcBef>
            </a:pPr>
          </a:p>
        </p:txBody>
      </p:sp>
      <p:grpSp>
        <p:nvGrpSpPr>
          <p:cNvPr id="4" name="Group 4"/>
          <p:cNvGrpSpPr/>
          <p:nvPr/>
        </p:nvGrpSpPr>
        <p:grpSpPr>
          <a:xfrm rot="0">
            <a:off x="1028700" y="261466"/>
            <a:ext cx="4860236" cy="1534467"/>
            <a:chOff x="0" y="0"/>
            <a:chExt cx="1280062" cy="404140"/>
          </a:xfrm>
        </p:grpSpPr>
        <p:sp>
          <p:nvSpPr>
            <p:cNvPr id="5" name="Freeform 5"/>
            <p:cNvSpPr/>
            <p:nvPr/>
          </p:nvSpPr>
          <p:spPr>
            <a:xfrm>
              <a:off x="0" y="0"/>
              <a:ext cx="1280062" cy="404140"/>
            </a:xfrm>
            <a:custGeom>
              <a:avLst/>
              <a:gdLst/>
              <a:ahLst/>
              <a:cxnLst/>
              <a:rect l="l" t="t" r="r" b="b"/>
              <a:pathLst>
                <a:path w="1280062" h="404140">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id="6" name="TextBox 6"/>
            <p:cNvSpPr txBox="1"/>
            <p:nvPr/>
          </p:nvSpPr>
          <p:spPr>
            <a:xfrm>
              <a:off x="0" y="-85725"/>
              <a:ext cx="1280062" cy="489865"/>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3.5 Dataset 5 </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7" name="TextBox 7"/>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45</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71288" y="2927614"/>
            <a:ext cx="9686619" cy="5997876"/>
          </a:xfrm>
          <a:custGeom>
            <a:avLst/>
            <a:gdLst/>
            <a:ahLst/>
            <a:cxnLst/>
            <a:rect l="l" t="t" r="r" b="b"/>
            <a:pathLst>
              <a:path w="9686619" h="5997876">
                <a:moveTo>
                  <a:pt x="0" y="0"/>
                </a:moveTo>
                <a:lnTo>
                  <a:pt x="9686619" y="0"/>
                </a:lnTo>
                <a:lnTo>
                  <a:pt x="9686619" y="5997876"/>
                </a:lnTo>
                <a:lnTo>
                  <a:pt x="0" y="5997876"/>
                </a:lnTo>
                <a:lnTo>
                  <a:pt x="0" y="0"/>
                </a:lnTo>
                <a:close/>
              </a:path>
            </a:pathLst>
          </a:custGeom>
          <a:blipFill>
            <a:blip r:embed="rId1"/>
            <a:stretch>
              <a:fillRect/>
            </a:stretch>
          </a:blipFill>
        </p:spPr>
      </p:sp>
      <p:sp>
        <p:nvSpPr>
          <p:cNvPr id="3" name="TextBox 3"/>
          <p:cNvSpPr txBox="1"/>
          <p:nvPr/>
        </p:nvSpPr>
        <p:spPr>
          <a:xfrm>
            <a:off x="10103664" y="2164079"/>
            <a:ext cx="7155636" cy="8184516"/>
          </a:xfrm>
          <a:prstGeom prst="rect">
            <a:avLst/>
          </a:prstGeom>
        </p:spPr>
        <p:txBody>
          <a:bodyPr lIns="0" tIns="0" rIns="0" bIns="0" rtlCol="0" anchor="t">
            <a:spAutoFit/>
          </a:bodyPr>
          <a:lstStyle/>
          <a:p>
            <a:pPr algn="just">
              <a:lnSpc>
                <a:spcPts val="4340"/>
              </a:lnSpc>
            </a:pPr>
            <a:r>
              <a:rPr lang="en-US" sz="3100" spc="6">
                <a:solidFill>
                  <a:srgbClr val="FFFFFF"/>
                </a:solidFill>
                <a:latin typeface="Poppins" panose="00000500000000000000"/>
                <a:ea typeface="Poppins" panose="00000500000000000000"/>
                <a:cs typeface="Poppins" panose="00000500000000000000"/>
                <a:sym typeface="Poppins" panose="00000500000000000000"/>
              </a:rPr>
              <a:t>Nhận xét:</a:t>
            </a:r>
            <a:endParaRPr lang="en-US" sz="3100" spc="6">
              <a:solidFill>
                <a:srgbClr val="FFFFFF"/>
              </a:solidFill>
              <a:latin typeface="Poppins" panose="00000500000000000000"/>
              <a:ea typeface="Poppins" panose="00000500000000000000"/>
              <a:cs typeface="Poppins" panose="00000500000000000000"/>
              <a:sym typeface="Poppins" panose="00000500000000000000"/>
            </a:endParaRPr>
          </a:p>
          <a:p>
            <a:pPr marL="582930" lvl="1" indent="-291465" algn="just">
              <a:lnSpc>
                <a:spcPts val="3780"/>
              </a:lnSpc>
              <a:spcBef>
                <a:spcPct val="0"/>
              </a:spcBef>
              <a:buFont typeface="Arial" panose="020B0604020202020204"/>
              <a:buChar char="•"/>
            </a:pPr>
            <a:r>
              <a:rPr lang="en-US" sz="2700" spc="5">
                <a:solidFill>
                  <a:srgbClr val="FFFFFF"/>
                </a:solidFill>
                <a:latin typeface="Poppins" panose="00000500000000000000"/>
                <a:ea typeface="Poppins" panose="00000500000000000000"/>
                <a:cs typeface="Poppins" panose="00000500000000000000"/>
                <a:sym typeface="Poppins" panose="00000500000000000000"/>
              </a:rPr>
              <a:t>Hai ứ</a:t>
            </a:r>
            <a:r>
              <a:rPr lang="en-US" sz="2700" spc="5">
                <a:solidFill>
                  <a:srgbClr val="FFFFFF"/>
                </a:solidFill>
                <a:latin typeface="Poppins" panose="00000500000000000000"/>
                <a:ea typeface="Poppins" panose="00000500000000000000"/>
                <a:cs typeface="Poppins" panose="00000500000000000000"/>
                <a:sym typeface="Poppins" panose="00000500000000000000"/>
              </a:rPr>
              <a:t>ng</a:t>
            </a:r>
            <a:r>
              <a:rPr lang="en-US" sz="2700" spc="5">
                <a:solidFill>
                  <a:srgbClr val="FFFFFF"/>
                </a:solidFill>
                <a:latin typeface="Poppins" panose="00000500000000000000"/>
                <a:ea typeface="Poppins" panose="00000500000000000000"/>
                <a:cs typeface="Poppins" panose="00000500000000000000"/>
                <a:sym typeface="Poppins" panose="00000500000000000000"/>
              </a:rPr>
              <a:t> viên chính chiếm phần lớn đóng góp: Obama (Democrat) và Romney (Republican).</a:t>
            </a:r>
            <a:endParaRPr lang="en-US" sz="2700" spc="5">
              <a:solidFill>
                <a:srgbClr val="FFFFFF"/>
              </a:solidFill>
              <a:latin typeface="Poppins" panose="00000500000000000000"/>
              <a:ea typeface="Poppins" panose="00000500000000000000"/>
              <a:cs typeface="Poppins" panose="00000500000000000000"/>
              <a:sym typeface="Poppins" panose="00000500000000000000"/>
            </a:endParaRPr>
          </a:p>
          <a:p>
            <a:pPr marL="582930" lvl="1" indent="-291465" algn="just">
              <a:lnSpc>
                <a:spcPts val="3780"/>
              </a:lnSpc>
              <a:spcBef>
                <a:spcPct val="0"/>
              </a:spcBef>
              <a:buFont typeface="Arial" panose="020B0604020202020204"/>
              <a:buChar char="•"/>
            </a:pPr>
            <a:r>
              <a:rPr lang="en-US" sz="2700" spc="5">
                <a:solidFill>
                  <a:srgbClr val="FFFFFF"/>
                </a:solidFill>
                <a:latin typeface="Poppins" panose="00000500000000000000"/>
                <a:ea typeface="Poppins" panose="00000500000000000000"/>
                <a:cs typeface="Poppins" panose="00000500000000000000"/>
                <a:sym typeface="Poppins" panose="00000500000000000000"/>
              </a:rPr>
              <a:t>Obama dẫn đầu rõ rệt về tổng USD, cao hơn Romney khoảng ~50% theo biểu đồ.</a:t>
            </a:r>
            <a:endParaRPr lang="en-US" sz="2700" spc="5">
              <a:solidFill>
                <a:srgbClr val="FFFFFF"/>
              </a:solidFill>
              <a:latin typeface="Poppins" panose="00000500000000000000"/>
              <a:ea typeface="Poppins" panose="00000500000000000000"/>
              <a:cs typeface="Poppins" panose="00000500000000000000"/>
              <a:sym typeface="Poppins" panose="00000500000000000000"/>
            </a:endParaRPr>
          </a:p>
          <a:p>
            <a:pPr marL="582930" lvl="1" indent="-291465" algn="just">
              <a:lnSpc>
                <a:spcPts val="3780"/>
              </a:lnSpc>
              <a:spcBef>
                <a:spcPct val="0"/>
              </a:spcBef>
              <a:buFont typeface="Arial" panose="020B0604020202020204"/>
              <a:buChar char="•"/>
            </a:pPr>
            <a:r>
              <a:rPr lang="en-US" sz="2700" spc="5">
                <a:solidFill>
                  <a:srgbClr val="FFFFFF"/>
                </a:solidFill>
                <a:latin typeface="Poppins" panose="00000500000000000000"/>
                <a:ea typeface="Poppins" panose="00000500000000000000"/>
                <a:cs typeface="Poppins" panose="00000500000000000000"/>
                <a:sym typeface="Poppins" panose="00000500000000000000"/>
              </a:rPr>
              <a:t>Sau hai ứng viên top, các ứng viên còn lại đóng góp rất nhỏ (đuôi dài), cho thấy huy động tập trung vào Obama và Romney.</a:t>
            </a:r>
            <a:endParaRPr lang="en-US" sz="2700" spc="5">
              <a:solidFill>
                <a:srgbClr val="FFFFFF"/>
              </a:solidFill>
              <a:latin typeface="Poppins" panose="00000500000000000000"/>
              <a:ea typeface="Poppins" panose="00000500000000000000"/>
              <a:cs typeface="Poppins" panose="00000500000000000000"/>
              <a:sym typeface="Poppins" panose="00000500000000000000"/>
            </a:endParaRPr>
          </a:p>
          <a:p>
            <a:pPr marL="582930" lvl="1" indent="-291465" algn="just">
              <a:lnSpc>
                <a:spcPts val="3780"/>
              </a:lnSpc>
              <a:spcBef>
                <a:spcPct val="0"/>
              </a:spcBef>
              <a:buFont typeface="Arial" panose="020B0604020202020204"/>
              <a:buChar char="•"/>
            </a:pPr>
            <a:r>
              <a:rPr lang="en-US" sz="2700" spc="5">
                <a:solidFill>
                  <a:srgbClr val="FFFFFF"/>
                </a:solidFill>
                <a:latin typeface="Poppins" panose="00000500000000000000"/>
                <a:ea typeface="Poppins" panose="00000500000000000000"/>
                <a:cs typeface="Poppins" panose="00000500000000000000"/>
                <a:sym typeface="Poppins" panose="00000500000000000000"/>
              </a:rPr>
              <a:t>Nên soi thêm phân phối mức tiền và diễn biến theo thời gian/bang (hoặc theo donor duy nhất) để tách hiệu ứng nhiều giao dịch nhỏ vs. vài khoản lớn.</a:t>
            </a:r>
            <a:endParaRPr lang="en-US" sz="2700" spc="5">
              <a:solidFill>
                <a:srgbClr val="FFFFFF"/>
              </a:solidFill>
              <a:latin typeface="Poppins" panose="00000500000000000000"/>
              <a:ea typeface="Poppins" panose="00000500000000000000"/>
              <a:cs typeface="Poppins" panose="00000500000000000000"/>
              <a:sym typeface="Poppins" panose="00000500000000000000"/>
            </a:endParaRPr>
          </a:p>
          <a:p>
            <a:pPr algn="just">
              <a:lnSpc>
                <a:spcPts val="3780"/>
              </a:lnSpc>
              <a:spcBef>
                <a:spcPct val="0"/>
              </a:spcBef>
            </a:pPr>
          </a:p>
        </p:txBody>
      </p:sp>
      <p:grpSp>
        <p:nvGrpSpPr>
          <p:cNvPr id="4" name="Group 4"/>
          <p:cNvGrpSpPr/>
          <p:nvPr/>
        </p:nvGrpSpPr>
        <p:grpSpPr>
          <a:xfrm rot="0">
            <a:off x="1028700" y="261466"/>
            <a:ext cx="4860236" cy="1534467"/>
            <a:chOff x="0" y="0"/>
            <a:chExt cx="1280062" cy="404140"/>
          </a:xfrm>
        </p:grpSpPr>
        <p:sp>
          <p:nvSpPr>
            <p:cNvPr id="5" name="Freeform 5"/>
            <p:cNvSpPr/>
            <p:nvPr/>
          </p:nvSpPr>
          <p:spPr>
            <a:xfrm>
              <a:off x="0" y="0"/>
              <a:ext cx="1280062" cy="404140"/>
            </a:xfrm>
            <a:custGeom>
              <a:avLst/>
              <a:gdLst/>
              <a:ahLst/>
              <a:cxnLst/>
              <a:rect l="l" t="t" r="r" b="b"/>
              <a:pathLst>
                <a:path w="1280062" h="404140">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id="6" name="TextBox 6"/>
            <p:cNvSpPr txBox="1"/>
            <p:nvPr/>
          </p:nvSpPr>
          <p:spPr>
            <a:xfrm>
              <a:off x="0" y="-85725"/>
              <a:ext cx="1280062" cy="489865"/>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3.5 Dataset 5 </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7" name="TextBox 7"/>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46</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56460" y="0"/>
            <a:ext cx="4335517" cy="4114800"/>
          </a:xfrm>
          <a:custGeom>
            <a:avLst/>
            <a:gdLst/>
            <a:ahLst/>
            <a:cxnLst/>
            <a:rect l="l" t="t" r="r" b="b"/>
            <a:pathLst>
              <a:path w="4335517" h="4114800">
                <a:moveTo>
                  <a:pt x="0" y="0"/>
                </a:moveTo>
                <a:lnTo>
                  <a:pt x="4335517" y="0"/>
                </a:lnTo>
                <a:lnTo>
                  <a:pt x="4335517"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412180" y="542167"/>
            <a:ext cx="16847120" cy="1250329"/>
            <a:chOff x="0" y="0"/>
            <a:chExt cx="4437102" cy="329305"/>
          </a:xfrm>
        </p:grpSpPr>
        <p:sp>
          <p:nvSpPr>
            <p:cNvPr id="4" name="Freeform 4"/>
            <p:cNvSpPr/>
            <p:nvPr/>
          </p:nvSpPr>
          <p:spPr>
            <a:xfrm>
              <a:off x="0" y="0"/>
              <a:ext cx="4437102" cy="329305"/>
            </a:xfrm>
            <a:custGeom>
              <a:avLst/>
              <a:gdLst/>
              <a:ahLst/>
              <a:cxnLst/>
              <a:rect l="l" t="t" r="r" b="b"/>
              <a:pathLst>
                <a:path w="4437102" h="329305">
                  <a:moveTo>
                    <a:pt x="45954" y="0"/>
                  </a:moveTo>
                  <a:lnTo>
                    <a:pt x="4391148" y="0"/>
                  </a:lnTo>
                  <a:cubicBezTo>
                    <a:pt x="4416527" y="0"/>
                    <a:pt x="4437102" y="20574"/>
                    <a:pt x="4437102" y="45954"/>
                  </a:cubicBezTo>
                  <a:lnTo>
                    <a:pt x="4437102" y="283351"/>
                  </a:lnTo>
                  <a:cubicBezTo>
                    <a:pt x="4437102" y="308730"/>
                    <a:pt x="4416527" y="329305"/>
                    <a:pt x="4391148" y="329305"/>
                  </a:cubicBezTo>
                  <a:lnTo>
                    <a:pt x="45954" y="329305"/>
                  </a:lnTo>
                  <a:cubicBezTo>
                    <a:pt x="20574" y="329305"/>
                    <a:pt x="0" y="308730"/>
                    <a:pt x="0" y="283351"/>
                  </a:cubicBezTo>
                  <a:lnTo>
                    <a:pt x="0" y="45954"/>
                  </a:lnTo>
                  <a:cubicBezTo>
                    <a:pt x="0" y="20574"/>
                    <a:pt x="20574" y="0"/>
                    <a:pt x="45954" y="0"/>
                  </a:cubicBezTo>
                  <a:close/>
                </a:path>
              </a:pathLst>
            </a:custGeom>
            <a:solidFill>
              <a:srgbClr val="00FFFF"/>
            </a:solidFill>
          </p:spPr>
        </p:sp>
        <p:sp>
          <p:nvSpPr>
            <p:cNvPr id="5" name="TextBox 5"/>
            <p:cNvSpPr txBox="1"/>
            <p:nvPr/>
          </p:nvSpPr>
          <p:spPr>
            <a:xfrm>
              <a:off x="0" y="-114300"/>
              <a:ext cx="4437102" cy="443605"/>
            </a:xfrm>
            <a:prstGeom prst="rect">
              <a:avLst/>
            </a:prstGeom>
          </p:spPr>
          <p:txBody>
            <a:bodyPr lIns="50800" tIns="50800" rIns="50800" bIns="50800" rtlCol="0" anchor="ctr"/>
            <a:lstStyle/>
            <a:p>
              <a:pPr algn="ctr">
                <a:lnSpc>
                  <a:spcPts val="5880"/>
                </a:lnSpc>
              </a:pPr>
              <a:r>
                <a:rPr lang="en-US" sz="4200" b="1" spc="8">
                  <a:solidFill>
                    <a:srgbClr val="000000"/>
                  </a:solidFill>
                  <a:latin typeface="Poppins Bold" panose="00000800000000000000"/>
                  <a:ea typeface="Poppins Bold" panose="00000800000000000000"/>
                  <a:cs typeface="Poppins Bold" panose="00000800000000000000"/>
                  <a:sym typeface="Poppins Bold" panose="00000800000000000000"/>
                </a:rPr>
                <a:t>3.5.1 Donation Statistics by Occupation and Employer</a:t>
              </a:r>
              <a:endParaRPr lang="en-US" sz="4200" b="1" spc="8">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1820"/>
                </a:lnSpc>
              </a:pPr>
            </a:p>
          </p:txBody>
        </p:sp>
      </p:grpSp>
      <p:sp>
        <p:nvSpPr>
          <p:cNvPr id="6" name="Freeform 6"/>
          <p:cNvSpPr/>
          <p:nvPr/>
        </p:nvSpPr>
        <p:spPr>
          <a:xfrm>
            <a:off x="9651915" y="2057400"/>
            <a:ext cx="7607385" cy="7634362"/>
          </a:xfrm>
          <a:custGeom>
            <a:avLst/>
            <a:gdLst/>
            <a:ahLst/>
            <a:cxnLst/>
            <a:rect l="l" t="t" r="r" b="b"/>
            <a:pathLst>
              <a:path w="7607385" h="7634362">
                <a:moveTo>
                  <a:pt x="0" y="0"/>
                </a:moveTo>
                <a:lnTo>
                  <a:pt x="7607385" y="0"/>
                </a:lnTo>
                <a:lnTo>
                  <a:pt x="7607385" y="7634362"/>
                </a:lnTo>
                <a:lnTo>
                  <a:pt x="0" y="7634362"/>
                </a:lnTo>
                <a:lnTo>
                  <a:pt x="0" y="0"/>
                </a:lnTo>
                <a:close/>
              </a:path>
            </a:pathLst>
          </a:custGeom>
          <a:blipFill>
            <a:blip r:embed="rId3"/>
            <a:stretch>
              <a:fillRect/>
            </a:stretch>
          </a:blipFill>
        </p:spPr>
      </p:sp>
      <p:sp>
        <p:nvSpPr>
          <p:cNvPr id="7" name="TextBox 7"/>
          <p:cNvSpPr txBox="1"/>
          <p:nvPr/>
        </p:nvSpPr>
        <p:spPr>
          <a:xfrm>
            <a:off x="412180" y="2540391"/>
            <a:ext cx="8877509" cy="7151371"/>
          </a:xfrm>
          <a:prstGeom prst="rect">
            <a:avLst/>
          </a:prstGeom>
        </p:spPr>
        <p:txBody>
          <a:bodyPr lIns="0" tIns="0" rIns="0" bIns="0" rtlCol="0" anchor="t">
            <a:spAutoFit/>
          </a:bodyPr>
          <a:lstStyle/>
          <a:p>
            <a:pPr algn="just">
              <a:lnSpc>
                <a:spcPts val="3780"/>
              </a:lnSpc>
              <a:spcBef>
                <a:spcPct val="0"/>
              </a:spcBef>
            </a:pPr>
            <a:r>
              <a:rPr lang="en-US" sz="2700" spc="5">
                <a:solidFill>
                  <a:srgbClr val="FFFFFF"/>
                </a:solidFill>
                <a:latin typeface="Poppins" panose="00000500000000000000"/>
                <a:ea typeface="Poppins" panose="00000500000000000000"/>
                <a:cs typeface="Poppins" panose="00000500000000000000"/>
                <a:sym typeface="Poppins" panose="00000500000000000000"/>
              </a:rPr>
              <a:t>Đây là top</a:t>
            </a:r>
            <a:r>
              <a:rPr lang="en-US" sz="2700" spc="5">
                <a:solidFill>
                  <a:srgbClr val="FFFFFF"/>
                </a:solidFill>
                <a:latin typeface="Poppins" panose="00000500000000000000"/>
                <a:ea typeface="Poppins" panose="00000500000000000000"/>
                <a:cs typeface="Poppins" panose="00000500000000000000"/>
                <a:sym typeface="Poppins" panose="00000500000000000000"/>
              </a:rPr>
              <a:t> nghề nghiệp theo số giao dịch (không phải số người, cũng không phải tổng tiền). RETIRED áp đảo ⇒ nhóm về hưu đóng góp rất nhiều giao dịch.</a:t>
            </a:r>
            <a:endParaRPr lang="en-US" sz="2700" spc="5">
              <a:solidFill>
                <a:srgbClr val="FFFFFF"/>
              </a:solidFill>
              <a:latin typeface="Poppins" panose="00000500000000000000"/>
              <a:ea typeface="Poppins" panose="00000500000000000000"/>
              <a:cs typeface="Poppins" panose="00000500000000000000"/>
              <a:sym typeface="Poppins" panose="00000500000000000000"/>
            </a:endParaRPr>
          </a:p>
          <a:p>
            <a:pPr marL="582930" lvl="1" indent="-291465" algn="just">
              <a:lnSpc>
                <a:spcPts val="3780"/>
              </a:lnSpc>
              <a:spcBef>
                <a:spcPct val="0"/>
              </a:spcBef>
              <a:buFont typeface="Arial" panose="020B0604020202020204"/>
              <a:buChar char="•"/>
            </a:pPr>
            <a:r>
              <a:rPr lang="en-US" sz="2700" spc="5">
                <a:solidFill>
                  <a:srgbClr val="FFFFFF"/>
                </a:solidFill>
                <a:latin typeface="Poppins" panose="00000500000000000000"/>
                <a:ea typeface="Poppins" panose="00000500000000000000"/>
                <a:cs typeface="Poppins" panose="00000500000000000000"/>
                <a:sym typeface="Poppins" panose="00000500000000000000"/>
              </a:rPr>
              <a:t>INFORMATION REQUESTED / …PER BEST EFFORTS là giá trị placeholder (thiếu/không cung cấp). Nên gộp về một nhãn như NOT PROVIDED để tránh méo thống kê.</a:t>
            </a:r>
            <a:endParaRPr lang="en-US" sz="2700" spc="5">
              <a:solidFill>
                <a:srgbClr val="FFFFFF"/>
              </a:solidFill>
              <a:latin typeface="Poppins" panose="00000500000000000000"/>
              <a:ea typeface="Poppins" panose="00000500000000000000"/>
              <a:cs typeface="Poppins" panose="00000500000000000000"/>
              <a:sym typeface="Poppins" panose="00000500000000000000"/>
            </a:endParaRPr>
          </a:p>
          <a:p>
            <a:pPr marL="582930" lvl="1" indent="-291465" algn="just">
              <a:lnSpc>
                <a:spcPts val="3780"/>
              </a:lnSpc>
              <a:spcBef>
                <a:spcPct val="0"/>
              </a:spcBef>
              <a:buFont typeface="Arial" panose="020B0604020202020204"/>
              <a:buChar char="•"/>
            </a:pPr>
            <a:r>
              <a:rPr lang="en-US" sz="2700" spc="5">
                <a:solidFill>
                  <a:srgbClr val="FFFFFF"/>
                </a:solidFill>
                <a:latin typeface="Poppins" panose="00000500000000000000"/>
                <a:ea typeface="Poppins" panose="00000500000000000000"/>
                <a:cs typeface="Poppins" panose="00000500000000000000"/>
                <a:sym typeface="Poppins" panose="00000500000000000000"/>
              </a:rPr>
              <a:t>Các</a:t>
            </a:r>
            <a:r>
              <a:rPr lang="en-US" sz="2700" spc="5">
                <a:solidFill>
                  <a:srgbClr val="FFFFFF"/>
                </a:solidFill>
                <a:latin typeface="Poppins" panose="00000500000000000000"/>
                <a:ea typeface="Poppins" panose="00000500000000000000"/>
                <a:cs typeface="Poppins" panose="00000500000000000000"/>
                <a:sym typeface="Poppins" panose="00000500000000000000"/>
              </a:rPr>
              <a:t> nghề thu nhập cao/chuyên môn (ATTORNEY, PHYSICIAN, ENGINEER, CONSULTANT, PROFESSOR) xuất hiện dày, phù hợp kỳ vọng về khả năng hiến tặng.</a:t>
            </a:r>
            <a:endParaRPr lang="en-US" sz="2700" spc="5">
              <a:solidFill>
                <a:srgbClr val="FFFFFF"/>
              </a:solidFill>
              <a:latin typeface="Poppins" panose="00000500000000000000"/>
              <a:ea typeface="Poppins" panose="00000500000000000000"/>
              <a:cs typeface="Poppins" panose="00000500000000000000"/>
              <a:sym typeface="Poppins" panose="00000500000000000000"/>
            </a:endParaRPr>
          </a:p>
          <a:p>
            <a:pPr marL="582930" lvl="1" indent="-291465" algn="just">
              <a:lnSpc>
                <a:spcPts val="3780"/>
              </a:lnSpc>
              <a:spcBef>
                <a:spcPct val="0"/>
              </a:spcBef>
              <a:buFont typeface="Arial" panose="020B0604020202020204"/>
              <a:buChar char="•"/>
            </a:pPr>
            <a:r>
              <a:rPr lang="en-US" sz="2700" spc="5">
                <a:solidFill>
                  <a:srgbClr val="FFFFFF"/>
                </a:solidFill>
                <a:latin typeface="Poppins" panose="00000500000000000000"/>
                <a:ea typeface="Poppins" panose="00000500000000000000"/>
                <a:cs typeface="Poppins" panose="00000500000000000000"/>
                <a:sym typeface="Poppins" panose="00000500000000000000"/>
              </a:rPr>
              <a:t>HOMEMAKER cho thấy đóng góp hộ gia đình/không đi làm cũng đáng kể.</a:t>
            </a:r>
            <a:endParaRPr lang="en-US" sz="2700" spc="5">
              <a:solidFill>
                <a:srgbClr val="FFFFFF"/>
              </a:solidFill>
              <a:latin typeface="Poppins" panose="00000500000000000000"/>
              <a:ea typeface="Poppins" panose="00000500000000000000"/>
              <a:cs typeface="Poppins" panose="00000500000000000000"/>
              <a:sym typeface="Poppins" panose="00000500000000000000"/>
            </a:endParaRPr>
          </a:p>
          <a:p>
            <a:pPr algn="just">
              <a:lnSpc>
                <a:spcPts val="3780"/>
              </a:lnSpc>
              <a:spcBef>
                <a:spcPct val="0"/>
              </a:spcBef>
            </a:pPr>
          </a:p>
        </p:txBody>
      </p:sp>
      <p:sp>
        <p:nvSpPr>
          <p:cNvPr id="8" name="TextBox 8"/>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47</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700" y="261466"/>
            <a:ext cx="4860236" cy="1534467"/>
            <a:chOff x="0" y="0"/>
            <a:chExt cx="1280062" cy="404140"/>
          </a:xfrm>
        </p:grpSpPr>
        <p:sp>
          <p:nvSpPr>
            <p:cNvPr id="3" name="Freeform 3"/>
            <p:cNvSpPr/>
            <p:nvPr/>
          </p:nvSpPr>
          <p:spPr>
            <a:xfrm>
              <a:off x="0" y="0"/>
              <a:ext cx="1280062" cy="404140"/>
            </a:xfrm>
            <a:custGeom>
              <a:avLst/>
              <a:gdLst/>
              <a:ahLst/>
              <a:cxnLst/>
              <a:rect l="l" t="t" r="r" b="b"/>
              <a:pathLst>
                <a:path w="1280062" h="404140">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id="4" name="TextBox 4"/>
            <p:cNvSpPr txBox="1"/>
            <p:nvPr/>
          </p:nvSpPr>
          <p:spPr>
            <a:xfrm>
              <a:off x="0" y="-85725"/>
              <a:ext cx="1280062" cy="489865"/>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3.5.1</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a:off x="6748279" y="3426206"/>
            <a:ext cx="9054058" cy="5832094"/>
          </a:xfrm>
          <a:custGeom>
            <a:avLst/>
            <a:gdLst/>
            <a:ahLst/>
            <a:cxnLst/>
            <a:rect l="l" t="t" r="r" b="b"/>
            <a:pathLst>
              <a:path w="9054058" h="5832094">
                <a:moveTo>
                  <a:pt x="0" y="0"/>
                </a:moveTo>
                <a:lnTo>
                  <a:pt x="9054057" y="0"/>
                </a:lnTo>
                <a:lnTo>
                  <a:pt x="9054057" y="5832094"/>
                </a:lnTo>
                <a:lnTo>
                  <a:pt x="0" y="5832094"/>
                </a:lnTo>
                <a:lnTo>
                  <a:pt x="0" y="0"/>
                </a:lnTo>
                <a:close/>
              </a:path>
            </a:pathLst>
          </a:custGeom>
          <a:blipFill>
            <a:blip r:embed="rId1"/>
            <a:stretch>
              <a:fillRect t="-492" b="-492"/>
            </a:stretch>
          </a:blipFill>
        </p:spPr>
      </p:sp>
      <p:sp>
        <p:nvSpPr>
          <p:cNvPr id="6" name="TextBox 6"/>
          <p:cNvSpPr txBox="1"/>
          <p:nvPr/>
        </p:nvSpPr>
        <p:spPr>
          <a:xfrm>
            <a:off x="1161152" y="2576283"/>
            <a:ext cx="14330106" cy="1173481"/>
          </a:xfrm>
          <a:prstGeom prst="rect">
            <a:avLst/>
          </a:prstGeom>
        </p:spPr>
        <p:txBody>
          <a:bodyPr lIns="0" tIns="0" rIns="0" bIns="0" rtlCol="0" anchor="t">
            <a:spAutoFit/>
          </a:bodyPr>
          <a:lstStyle/>
          <a:p>
            <a:pPr algn="just">
              <a:lnSpc>
                <a:spcPts val="4620"/>
              </a:lnSpc>
              <a:spcBef>
                <a:spcPct val="0"/>
              </a:spcBef>
            </a:pPr>
            <a:r>
              <a:rPr lang="en-US" sz="3300" spc="6">
                <a:solidFill>
                  <a:srgbClr val="FFFFFF"/>
                </a:solidFill>
                <a:latin typeface="Poppins" panose="00000500000000000000"/>
                <a:ea typeface="Poppins" panose="00000500000000000000"/>
                <a:cs typeface="Poppins" panose="00000500000000000000"/>
                <a:sym typeface="Poppins" panose="00000500000000000000"/>
              </a:rPr>
              <a:t>Lọc ra</a:t>
            </a:r>
            <a:r>
              <a:rPr lang="en-US" sz="3300" spc="6">
                <a:solidFill>
                  <a:srgbClr val="FFFFFF"/>
                </a:solidFill>
                <a:latin typeface="Poppins" panose="00000500000000000000"/>
                <a:ea typeface="Poppins" panose="00000500000000000000"/>
                <a:cs typeface="Poppins" panose="00000500000000000000"/>
                <a:sym typeface="Poppins" panose="00000500000000000000"/>
              </a:rPr>
              <a:t> các nghề nghiệp có tổng số tiền quyên góp trên 2 triệu USD, phân theo đảng phái</a:t>
            </a:r>
            <a:endParaRPr lang="en-US" sz="3300" spc="6">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7" name="TextBox 7"/>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48</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700" y="261466"/>
            <a:ext cx="4860236" cy="1534467"/>
            <a:chOff x="0" y="0"/>
            <a:chExt cx="1280062" cy="404140"/>
          </a:xfrm>
        </p:grpSpPr>
        <p:sp>
          <p:nvSpPr>
            <p:cNvPr id="3" name="Freeform 3"/>
            <p:cNvSpPr/>
            <p:nvPr/>
          </p:nvSpPr>
          <p:spPr>
            <a:xfrm>
              <a:off x="0" y="0"/>
              <a:ext cx="1280062" cy="404140"/>
            </a:xfrm>
            <a:custGeom>
              <a:avLst/>
              <a:gdLst/>
              <a:ahLst/>
              <a:cxnLst/>
              <a:rect l="l" t="t" r="r" b="b"/>
              <a:pathLst>
                <a:path w="1280062" h="404140">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id="4" name="TextBox 4"/>
            <p:cNvSpPr txBox="1"/>
            <p:nvPr/>
          </p:nvSpPr>
          <p:spPr>
            <a:xfrm>
              <a:off x="0" y="-85725"/>
              <a:ext cx="1280062" cy="489865"/>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3.5.1</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a:off x="7817122" y="2569403"/>
            <a:ext cx="9988029" cy="6077706"/>
          </a:xfrm>
          <a:custGeom>
            <a:avLst/>
            <a:gdLst/>
            <a:ahLst/>
            <a:cxnLst/>
            <a:rect l="l" t="t" r="r" b="b"/>
            <a:pathLst>
              <a:path w="9988029" h="6077706">
                <a:moveTo>
                  <a:pt x="0" y="0"/>
                </a:moveTo>
                <a:lnTo>
                  <a:pt x="9988028" y="0"/>
                </a:lnTo>
                <a:lnTo>
                  <a:pt x="9988028" y="6077706"/>
                </a:lnTo>
                <a:lnTo>
                  <a:pt x="0" y="6077706"/>
                </a:lnTo>
                <a:lnTo>
                  <a:pt x="0" y="0"/>
                </a:lnTo>
                <a:close/>
              </a:path>
            </a:pathLst>
          </a:custGeom>
          <a:blipFill>
            <a:blip r:embed="rId1"/>
            <a:stretch>
              <a:fillRect/>
            </a:stretch>
          </a:blipFill>
        </p:spPr>
      </p:sp>
      <p:sp>
        <p:nvSpPr>
          <p:cNvPr id="6" name="TextBox 6"/>
          <p:cNvSpPr txBox="1"/>
          <p:nvPr/>
        </p:nvSpPr>
        <p:spPr>
          <a:xfrm>
            <a:off x="267372" y="2135506"/>
            <a:ext cx="7284846" cy="7029448"/>
          </a:xfrm>
          <a:prstGeom prst="rect">
            <a:avLst/>
          </a:prstGeom>
        </p:spPr>
        <p:txBody>
          <a:bodyPr lIns="0" tIns="0" rIns="0" bIns="0" rtlCol="0" anchor="t">
            <a:spAutoFit/>
          </a:bodyPr>
          <a:lstStyle/>
          <a:p>
            <a:pPr algn="l">
              <a:lnSpc>
                <a:spcPts val="4760"/>
              </a:lnSpc>
            </a:pPr>
            <a:r>
              <a:rPr lang="en-US" sz="3400" spc="6">
                <a:solidFill>
                  <a:srgbClr val="FFFFFF"/>
                </a:solidFill>
                <a:latin typeface="Poppins" panose="00000500000000000000"/>
                <a:ea typeface="Poppins" panose="00000500000000000000"/>
                <a:cs typeface="Poppins" panose="00000500000000000000"/>
                <a:sym typeface="Poppins" panose="00000500000000000000"/>
              </a:rPr>
              <a:t>Nhận xét:</a:t>
            </a:r>
            <a:endParaRPr lang="en-US" sz="3400" spc="6">
              <a:solidFill>
                <a:srgbClr val="FFFFFF"/>
              </a:solidFill>
              <a:latin typeface="Poppins" panose="00000500000000000000"/>
              <a:ea typeface="Poppins" panose="00000500000000000000"/>
              <a:cs typeface="Poppins" panose="00000500000000000000"/>
              <a:sym typeface="Poppins" panose="00000500000000000000"/>
            </a:endParaRPr>
          </a:p>
          <a:p>
            <a:pPr marL="561340" lvl="1" indent="-280670" algn="l">
              <a:lnSpc>
                <a:spcPts val="3640"/>
              </a:lnSpc>
              <a:spcBef>
                <a:spcPct val="0"/>
              </a:spcBef>
              <a:buFont typeface="Arial" panose="020B0604020202020204"/>
              <a:buChar char="•"/>
            </a:pPr>
            <a:r>
              <a:rPr lang="en-US" sz="2600" spc="5">
                <a:solidFill>
                  <a:srgbClr val="FFFFFF"/>
                </a:solidFill>
                <a:latin typeface="Poppins" panose="00000500000000000000"/>
                <a:ea typeface="Poppins" panose="00000500000000000000"/>
                <a:cs typeface="Poppins" panose="00000500000000000000"/>
                <a:sym typeface="Poppins" panose="00000500000000000000"/>
              </a:rPr>
              <a:t>RETIRED vượt trội (~5×10⁷ USD) → nhóm nhà tài trợ lớn nhất; kế đến là NOT PROVIDED (~2.6×10⁷) ch</a:t>
            </a:r>
            <a:r>
              <a:rPr lang="en-US" sz="2600" spc="5">
                <a:solidFill>
                  <a:srgbClr val="FFFFFF"/>
                </a:solidFill>
                <a:latin typeface="Poppins" panose="00000500000000000000"/>
                <a:ea typeface="Poppins" panose="00000500000000000000"/>
                <a:cs typeface="Poppins" panose="00000500000000000000"/>
                <a:sym typeface="Poppins" panose="00000500000000000000"/>
              </a:rPr>
              <a:t>o thấy nhiễu do thiếu nghề (nên gộp/loại khi phân tích).</a:t>
            </a:r>
            <a:endParaRPr lang="en-US" sz="2600" spc="5">
              <a:solidFill>
                <a:srgbClr val="FFFFFF"/>
              </a:solidFill>
              <a:latin typeface="Poppins" panose="00000500000000000000"/>
              <a:ea typeface="Poppins" panose="00000500000000000000"/>
              <a:cs typeface="Poppins" panose="00000500000000000000"/>
              <a:sym typeface="Poppins" panose="00000500000000000000"/>
            </a:endParaRPr>
          </a:p>
          <a:p>
            <a:pPr marL="561340" lvl="1" indent="-280670" algn="l">
              <a:lnSpc>
                <a:spcPts val="3640"/>
              </a:lnSpc>
              <a:spcBef>
                <a:spcPct val="0"/>
              </a:spcBef>
              <a:buFont typeface="Arial" panose="020B0604020202020204"/>
              <a:buChar char="•"/>
            </a:pPr>
            <a:r>
              <a:rPr lang="en-US" sz="2600" spc="5">
                <a:solidFill>
                  <a:srgbClr val="FFFFFF"/>
                </a:solidFill>
                <a:latin typeface="Poppins" panose="00000500000000000000"/>
                <a:ea typeface="Poppins" panose="00000500000000000000"/>
                <a:cs typeface="Poppins" panose="00000500000000000000"/>
                <a:sym typeface="Poppins" panose="00000500000000000000"/>
              </a:rPr>
              <a:t>ATTORNEY &amp; HOMEMAKER cũng rất lớn (~1.8×10⁷), còn CEO/EXECUTIVE/PRESIDENT ở mức trung bình (~5–9×10⁶) và LAWYER/CONSULTANT thấp hơn.</a:t>
            </a:r>
            <a:endParaRPr lang="en-US" sz="2600" spc="5">
              <a:solidFill>
                <a:srgbClr val="FFFFFF"/>
              </a:solidFill>
              <a:latin typeface="Poppins" panose="00000500000000000000"/>
              <a:ea typeface="Poppins" panose="00000500000000000000"/>
              <a:cs typeface="Poppins" panose="00000500000000000000"/>
              <a:sym typeface="Poppins" panose="00000500000000000000"/>
            </a:endParaRPr>
          </a:p>
          <a:p>
            <a:pPr marL="561340" lvl="1" indent="-280670" algn="l">
              <a:lnSpc>
                <a:spcPts val="3640"/>
              </a:lnSpc>
              <a:spcBef>
                <a:spcPct val="0"/>
              </a:spcBef>
              <a:buFont typeface="Arial" panose="020B0604020202020204"/>
              <a:buChar char="•"/>
            </a:pPr>
            <a:r>
              <a:rPr lang="en-US" sz="2600" spc="5">
                <a:solidFill>
                  <a:srgbClr val="FFFFFF"/>
                </a:solidFill>
                <a:latin typeface="Poppins" panose="00000500000000000000"/>
                <a:ea typeface="Poppins" panose="00000500000000000000"/>
                <a:cs typeface="Poppins" panose="00000500000000000000"/>
                <a:sym typeface="Poppins" panose="00000500000000000000"/>
              </a:rPr>
              <a:t>Phân phối lệch phải mạnh (một vài nhóm chi phối). Để đọc dễ hơn, bạn có thể: dùng log-scale trục X, thêm nhãn giá trị, hoặc tách theo đảng để thấy xu hướng nghề ↔ đảng.</a:t>
            </a:r>
            <a:endParaRPr lang="en-US" sz="2600" spc="5">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640"/>
              </a:lnSpc>
              <a:spcBef>
                <a:spcPct val="0"/>
              </a:spcBef>
            </a:pPr>
          </a:p>
        </p:txBody>
      </p:sp>
      <p:sp>
        <p:nvSpPr>
          <p:cNvPr id="7" name="TextBox 7"/>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49</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239080" y="414152"/>
            <a:ext cx="18048920" cy="1371271"/>
            <a:chOff x="0" y="0"/>
            <a:chExt cx="4753625" cy="361158"/>
          </a:xfrm>
        </p:grpSpPr>
        <p:sp>
          <p:nvSpPr>
            <p:cNvPr id="3" name="Freeform 3"/>
            <p:cNvSpPr/>
            <p:nvPr/>
          </p:nvSpPr>
          <p:spPr>
            <a:xfrm>
              <a:off x="0" y="0"/>
              <a:ext cx="4753625" cy="361158"/>
            </a:xfrm>
            <a:custGeom>
              <a:avLst/>
              <a:gdLst/>
              <a:ahLst/>
              <a:cxnLst/>
              <a:rect l="l" t="t" r="r" b="b"/>
              <a:pathLst>
                <a:path w="4753625" h="361158">
                  <a:moveTo>
                    <a:pt x="42894" y="0"/>
                  </a:moveTo>
                  <a:lnTo>
                    <a:pt x="4710731" y="0"/>
                  </a:lnTo>
                  <a:cubicBezTo>
                    <a:pt x="4722107" y="0"/>
                    <a:pt x="4733017" y="4519"/>
                    <a:pt x="4741061" y="12563"/>
                  </a:cubicBezTo>
                  <a:cubicBezTo>
                    <a:pt x="4749106" y="20608"/>
                    <a:pt x="4753625" y="31518"/>
                    <a:pt x="4753625" y="42894"/>
                  </a:cubicBezTo>
                  <a:lnTo>
                    <a:pt x="4753625" y="318264"/>
                  </a:lnTo>
                  <a:cubicBezTo>
                    <a:pt x="4753625" y="329640"/>
                    <a:pt x="4749106" y="340550"/>
                    <a:pt x="4741061" y="348594"/>
                  </a:cubicBezTo>
                  <a:cubicBezTo>
                    <a:pt x="4733017" y="356639"/>
                    <a:pt x="4722107" y="361158"/>
                    <a:pt x="4710731" y="361158"/>
                  </a:cubicBezTo>
                  <a:lnTo>
                    <a:pt x="42894" y="361158"/>
                  </a:lnTo>
                  <a:cubicBezTo>
                    <a:pt x="31518" y="361158"/>
                    <a:pt x="20608" y="356639"/>
                    <a:pt x="12563" y="348594"/>
                  </a:cubicBezTo>
                  <a:cubicBezTo>
                    <a:pt x="4519" y="340550"/>
                    <a:pt x="0" y="329640"/>
                    <a:pt x="0" y="318264"/>
                  </a:cubicBezTo>
                  <a:lnTo>
                    <a:pt x="0" y="42894"/>
                  </a:lnTo>
                  <a:cubicBezTo>
                    <a:pt x="0" y="31518"/>
                    <a:pt x="4519" y="20608"/>
                    <a:pt x="12563" y="12563"/>
                  </a:cubicBezTo>
                  <a:cubicBezTo>
                    <a:pt x="20608" y="4519"/>
                    <a:pt x="31518" y="0"/>
                    <a:pt x="42894" y="0"/>
                  </a:cubicBezTo>
                  <a:close/>
                </a:path>
              </a:pathLst>
            </a:custGeom>
            <a:solidFill>
              <a:srgbClr val="00FFFF"/>
            </a:solidFill>
          </p:spPr>
        </p:sp>
        <p:sp>
          <p:nvSpPr>
            <p:cNvPr id="4" name="TextBox 4"/>
            <p:cNvSpPr txBox="1"/>
            <p:nvPr/>
          </p:nvSpPr>
          <p:spPr>
            <a:xfrm>
              <a:off x="0" y="-142875"/>
              <a:ext cx="4753625" cy="504033"/>
            </a:xfrm>
            <a:prstGeom prst="rect">
              <a:avLst/>
            </a:prstGeom>
          </p:spPr>
          <p:txBody>
            <a:bodyPr lIns="50800" tIns="50800" rIns="50800" bIns="50800" rtlCol="0" anchor="ctr"/>
            <a:lstStyle/>
            <a:p>
              <a:pPr algn="ctr">
                <a:lnSpc>
                  <a:spcPts val="7280"/>
                </a:lnSpc>
              </a:pPr>
              <a:r>
                <a:rPr lang="en-US" sz="5200" b="1" spc="10">
                  <a:solidFill>
                    <a:srgbClr val="000000"/>
                  </a:solidFill>
                  <a:latin typeface="Poppins Bold" panose="00000800000000000000"/>
                  <a:ea typeface="Poppins Bold" panose="00000800000000000000"/>
                  <a:cs typeface="Poppins Bold" panose="00000800000000000000"/>
                  <a:sym typeface="Poppins Bold" panose="00000800000000000000"/>
                </a:rPr>
                <a:t>Biểu đồ hiển thị 10 múi giờ có lượng truy cập cao nhất </a:t>
              </a:r>
              <a:endParaRPr lang="en-US" sz="5200" b="1" spc="10">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149749" y="2740944"/>
            <a:ext cx="4001809" cy="4001809"/>
          </a:xfrm>
          <a:custGeom>
            <a:avLst/>
            <a:gdLst/>
            <a:ahLst/>
            <a:cxnLst/>
            <a:rect l="l" t="t" r="r" b="b"/>
            <a:pathLst>
              <a:path w="4001809" h="4001809">
                <a:moveTo>
                  <a:pt x="0" y="0"/>
                </a:moveTo>
                <a:lnTo>
                  <a:pt x="4001809" y="0"/>
                </a:lnTo>
                <a:lnTo>
                  <a:pt x="4001809" y="4001809"/>
                </a:lnTo>
                <a:lnTo>
                  <a:pt x="0" y="40018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AutoShape 6"/>
          <p:cNvSpPr/>
          <p:nvPr/>
        </p:nvSpPr>
        <p:spPr>
          <a:xfrm>
            <a:off x="1028683" y="9272587"/>
            <a:ext cx="16230600" cy="19050"/>
          </a:xfrm>
          <a:prstGeom prst="line">
            <a:avLst/>
          </a:prstGeom>
          <a:ln w="19050" cap="flat">
            <a:solidFill>
              <a:srgbClr val="FFFFFF"/>
            </a:solidFill>
            <a:prstDash val="solid"/>
            <a:headEnd type="none" w="sm" len="sm"/>
            <a:tailEnd type="none" w="sm" len="sm"/>
          </a:ln>
        </p:spPr>
      </p:sp>
      <p:sp>
        <p:nvSpPr>
          <p:cNvPr id="7" name="Freeform 7"/>
          <p:cNvSpPr/>
          <p:nvPr/>
        </p:nvSpPr>
        <p:spPr>
          <a:xfrm rot="-1886788">
            <a:off x="16349986" y="3775189"/>
            <a:ext cx="4464076" cy="4464076"/>
          </a:xfrm>
          <a:custGeom>
            <a:avLst/>
            <a:gdLst/>
            <a:ahLst/>
            <a:cxnLst/>
            <a:rect l="l" t="t" r="r" b="b"/>
            <a:pathLst>
              <a:path w="4464076" h="4464076">
                <a:moveTo>
                  <a:pt x="0" y="0"/>
                </a:moveTo>
                <a:lnTo>
                  <a:pt x="4464076" y="0"/>
                </a:lnTo>
                <a:lnTo>
                  <a:pt x="4464076" y="4464076"/>
                </a:lnTo>
                <a:lnTo>
                  <a:pt x="0" y="44640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3302003" y="2123765"/>
            <a:ext cx="11683994" cy="6952134"/>
          </a:xfrm>
          <a:custGeom>
            <a:avLst/>
            <a:gdLst/>
            <a:ahLst/>
            <a:cxnLst/>
            <a:rect l="l" t="t" r="r" b="b"/>
            <a:pathLst>
              <a:path w="11683994" h="6952134">
                <a:moveTo>
                  <a:pt x="0" y="0"/>
                </a:moveTo>
                <a:lnTo>
                  <a:pt x="11683994" y="0"/>
                </a:lnTo>
                <a:lnTo>
                  <a:pt x="11683994" y="6952134"/>
                </a:lnTo>
                <a:lnTo>
                  <a:pt x="0" y="6952134"/>
                </a:lnTo>
                <a:lnTo>
                  <a:pt x="0" y="0"/>
                </a:lnTo>
                <a:close/>
              </a:path>
            </a:pathLst>
          </a:custGeom>
          <a:blipFill>
            <a:blip r:embed="rId3"/>
            <a:stretch>
              <a:fillRect/>
            </a:stretch>
          </a:blipFill>
        </p:spPr>
      </p:sp>
      <p:sp>
        <p:nvSpPr>
          <p:cNvPr id="9" name="TextBox 9"/>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5</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700" y="261466"/>
            <a:ext cx="4860236" cy="1534467"/>
            <a:chOff x="0" y="0"/>
            <a:chExt cx="1280062" cy="404140"/>
          </a:xfrm>
        </p:grpSpPr>
        <p:sp>
          <p:nvSpPr>
            <p:cNvPr id="3" name="Freeform 3"/>
            <p:cNvSpPr/>
            <p:nvPr/>
          </p:nvSpPr>
          <p:spPr>
            <a:xfrm>
              <a:off x="0" y="0"/>
              <a:ext cx="1280062" cy="404140"/>
            </a:xfrm>
            <a:custGeom>
              <a:avLst/>
              <a:gdLst/>
              <a:ahLst/>
              <a:cxnLst/>
              <a:rect l="l" t="t" r="r" b="b"/>
              <a:pathLst>
                <a:path w="1280062" h="404140">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id="4" name="TextBox 4"/>
            <p:cNvSpPr txBox="1"/>
            <p:nvPr/>
          </p:nvSpPr>
          <p:spPr>
            <a:xfrm>
              <a:off x="0" y="-85725"/>
              <a:ext cx="1280062" cy="489865"/>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3.5.1</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a:off x="827633" y="3596594"/>
            <a:ext cx="16971906" cy="6120202"/>
          </a:xfrm>
          <a:custGeom>
            <a:avLst/>
            <a:gdLst/>
            <a:ahLst/>
            <a:cxnLst/>
            <a:rect l="l" t="t" r="r" b="b"/>
            <a:pathLst>
              <a:path w="16971906" h="6120202">
                <a:moveTo>
                  <a:pt x="0" y="0"/>
                </a:moveTo>
                <a:lnTo>
                  <a:pt x="16971905" y="0"/>
                </a:lnTo>
                <a:lnTo>
                  <a:pt x="16971905" y="6120202"/>
                </a:lnTo>
                <a:lnTo>
                  <a:pt x="0" y="6120202"/>
                </a:lnTo>
                <a:lnTo>
                  <a:pt x="0" y="0"/>
                </a:lnTo>
                <a:close/>
              </a:path>
            </a:pathLst>
          </a:custGeom>
          <a:blipFill>
            <a:blip r:embed="rId1"/>
            <a:stretch>
              <a:fillRect/>
            </a:stretch>
          </a:blipFill>
        </p:spPr>
      </p:sp>
      <p:sp>
        <p:nvSpPr>
          <p:cNvPr id="6" name="TextBox 6"/>
          <p:cNvSpPr txBox="1"/>
          <p:nvPr/>
        </p:nvSpPr>
        <p:spPr>
          <a:xfrm>
            <a:off x="591614" y="1929679"/>
            <a:ext cx="17696386" cy="1128393"/>
          </a:xfrm>
          <a:prstGeom prst="rect">
            <a:avLst/>
          </a:prstGeom>
        </p:spPr>
        <p:txBody>
          <a:bodyPr lIns="0" tIns="0" rIns="0" bIns="0" rtlCol="0" anchor="t">
            <a:spAutoFit/>
          </a:bodyPr>
          <a:lstStyle/>
          <a:p>
            <a:pPr algn="l">
              <a:lnSpc>
                <a:spcPts val="4480"/>
              </a:lnSpc>
              <a:spcBef>
                <a:spcPct val="0"/>
              </a:spcBef>
            </a:pPr>
            <a:r>
              <a:rPr lang="en-US" sz="3200" spc="6">
                <a:solidFill>
                  <a:srgbClr val="FFFFFF"/>
                </a:solidFill>
                <a:latin typeface="Poppins" panose="00000500000000000000"/>
                <a:ea typeface="Poppins" panose="00000500000000000000"/>
                <a:cs typeface="Poppins" panose="00000500000000000000"/>
                <a:sym typeface="Poppins" panose="00000500000000000000"/>
              </a:rPr>
              <a:t>Biểu đồ cột ngang</a:t>
            </a:r>
            <a:r>
              <a:rPr lang="en-US" sz="3200" spc="6">
                <a:solidFill>
                  <a:srgbClr val="FFFFFF"/>
                </a:solidFill>
                <a:latin typeface="Poppins" panose="00000500000000000000"/>
                <a:ea typeface="Poppins" panose="00000500000000000000"/>
                <a:cs typeface="Poppins" panose="00000500000000000000"/>
                <a:sym typeface="Poppins" panose="00000500000000000000"/>
              </a:rPr>
              <a:t> hiển thị Top 10 “employers” theo tổng tiền quyên góp cho từng ứng viên: bên trái Obama, bên phải Romney. Trục X: USD, trục Y: tên employer.</a:t>
            </a:r>
            <a:endParaRPr lang="en-US" sz="3200" spc="6">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7" name="TextBox 7"/>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50</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7709135">
            <a:off x="-940381" y="365565"/>
            <a:ext cx="4335517" cy="4114800"/>
          </a:xfrm>
          <a:custGeom>
            <a:avLst/>
            <a:gdLst/>
            <a:ahLst/>
            <a:cxnLst/>
            <a:rect l="l" t="t" r="r" b="b"/>
            <a:pathLst>
              <a:path w="4335517" h="4114800">
                <a:moveTo>
                  <a:pt x="0" y="0"/>
                </a:moveTo>
                <a:lnTo>
                  <a:pt x="4335517" y="0"/>
                </a:lnTo>
                <a:lnTo>
                  <a:pt x="4335517"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412180" y="542167"/>
            <a:ext cx="16847120" cy="1250329"/>
            <a:chOff x="0" y="0"/>
            <a:chExt cx="4437102" cy="329305"/>
          </a:xfrm>
        </p:grpSpPr>
        <p:sp>
          <p:nvSpPr>
            <p:cNvPr id="4" name="Freeform 4"/>
            <p:cNvSpPr/>
            <p:nvPr/>
          </p:nvSpPr>
          <p:spPr>
            <a:xfrm>
              <a:off x="0" y="0"/>
              <a:ext cx="4437102" cy="329305"/>
            </a:xfrm>
            <a:custGeom>
              <a:avLst/>
              <a:gdLst/>
              <a:ahLst/>
              <a:cxnLst/>
              <a:rect l="l" t="t" r="r" b="b"/>
              <a:pathLst>
                <a:path w="4437102" h="329305">
                  <a:moveTo>
                    <a:pt x="45954" y="0"/>
                  </a:moveTo>
                  <a:lnTo>
                    <a:pt x="4391148" y="0"/>
                  </a:lnTo>
                  <a:cubicBezTo>
                    <a:pt x="4416527" y="0"/>
                    <a:pt x="4437102" y="20574"/>
                    <a:pt x="4437102" y="45954"/>
                  </a:cubicBezTo>
                  <a:lnTo>
                    <a:pt x="4437102" y="283351"/>
                  </a:lnTo>
                  <a:cubicBezTo>
                    <a:pt x="4437102" y="308730"/>
                    <a:pt x="4416527" y="329305"/>
                    <a:pt x="4391148" y="329305"/>
                  </a:cubicBezTo>
                  <a:lnTo>
                    <a:pt x="45954" y="329305"/>
                  </a:lnTo>
                  <a:cubicBezTo>
                    <a:pt x="20574" y="329305"/>
                    <a:pt x="0" y="308730"/>
                    <a:pt x="0" y="283351"/>
                  </a:cubicBezTo>
                  <a:lnTo>
                    <a:pt x="0" y="45954"/>
                  </a:lnTo>
                  <a:cubicBezTo>
                    <a:pt x="0" y="20574"/>
                    <a:pt x="20574" y="0"/>
                    <a:pt x="45954" y="0"/>
                  </a:cubicBezTo>
                  <a:close/>
                </a:path>
              </a:pathLst>
            </a:custGeom>
            <a:solidFill>
              <a:srgbClr val="00FFFF"/>
            </a:solidFill>
          </p:spPr>
        </p:sp>
        <p:sp>
          <p:nvSpPr>
            <p:cNvPr id="5" name="TextBox 5"/>
            <p:cNvSpPr txBox="1"/>
            <p:nvPr/>
          </p:nvSpPr>
          <p:spPr>
            <a:xfrm>
              <a:off x="0" y="-114300"/>
              <a:ext cx="4437102" cy="443605"/>
            </a:xfrm>
            <a:prstGeom prst="rect">
              <a:avLst/>
            </a:prstGeom>
          </p:spPr>
          <p:txBody>
            <a:bodyPr lIns="50800" tIns="50800" rIns="50800" bIns="50800" rtlCol="0" anchor="ctr"/>
            <a:lstStyle/>
            <a:p>
              <a:pPr algn="ctr">
                <a:lnSpc>
                  <a:spcPts val="5880"/>
                </a:lnSpc>
              </a:pPr>
              <a:r>
                <a:rPr lang="en-US" sz="4200" b="1" spc="8">
                  <a:solidFill>
                    <a:srgbClr val="000000"/>
                  </a:solidFill>
                  <a:latin typeface="Poppins Bold" panose="00000800000000000000"/>
                  <a:ea typeface="Poppins Bold" panose="00000800000000000000"/>
                  <a:cs typeface="Poppins Bold" panose="00000800000000000000"/>
                  <a:sym typeface="Poppins Bold" panose="00000800000000000000"/>
                </a:rPr>
                <a:t>3.5.2 Bucketing Donation Amounts</a:t>
              </a:r>
              <a:endParaRPr lang="en-US" sz="4200" b="1" spc="8">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6" name="Freeform 6"/>
          <p:cNvSpPr/>
          <p:nvPr/>
        </p:nvSpPr>
        <p:spPr>
          <a:xfrm>
            <a:off x="7564399" y="2422965"/>
            <a:ext cx="10377778" cy="7375252"/>
          </a:xfrm>
          <a:custGeom>
            <a:avLst/>
            <a:gdLst/>
            <a:ahLst/>
            <a:cxnLst/>
            <a:rect l="l" t="t" r="r" b="b"/>
            <a:pathLst>
              <a:path w="10377778" h="7375252">
                <a:moveTo>
                  <a:pt x="0" y="0"/>
                </a:moveTo>
                <a:lnTo>
                  <a:pt x="10377778" y="0"/>
                </a:lnTo>
                <a:lnTo>
                  <a:pt x="10377778" y="7375252"/>
                </a:lnTo>
                <a:lnTo>
                  <a:pt x="0" y="7375252"/>
                </a:lnTo>
                <a:lnTo>
                  <a:pt x="0" y="0"/>
                </a:lnTo>
                <a:close/>
              </a:path>
            </a:pathLst>
          </a:custGeom>
          <a:blipFill>
            <a:blip r:embed="rId3"/>
            <a:stretch>
              <a:fillRect/>
            </a:stretch>
          </a:blipFill>
        </p:spPr>
      </p:sp>
      <p:sp>
        <p:nvSpPr>
          <p:cNvPr id="7" name="TextBox 7"/>
          <p:cNvSpPr txBox="1"/>
          <p:nvPr/>
        </p:nvSpPr>
        <p:spPr>
          <a:xfrm>
            <a:off x="0" y="4415156"/>
            <a:ext cx="7133561" cy="5246371"/>
          </a:xfrm>
          <a:prstGeom prst="rect">
            <a:avLst/>
          </a:prstGeom>
        </p:spPr>
        <p:txBody>
          <a:bodyPr lIns="0" tIns="0" rIns="0" bIns="0" rtlCol="0" anchor="t">
            <a:spAutoFit/>
          </a:bodyPr>
          <a:lstStyle/>
          <a:p>
            <a:pPr marL="582930" lvl="1" indent="-291465" algn="just">
              <a:lnSpc>
                <a:spcPts val="3780"/>
              </a:lnSpc>
              <a:buFont typeface="Arial" panose="020B0604020202020204"/>
              <a:buChar char="•"/>
            </a:pPr>
            <a:r>
              <a:rPr lang="en-US" sz="2700" spc="5">
                <a:solidFill>
                  <a:srgbClr val="FFFFFF"/>
                </a:solidFill>
                <a:latin typeface="Poppins" panose="00000500000000000000"/>
                <a:ea typeface="Poppins" panose="00000500000000000000"/>
                <a:cs typeface="Poppins" panose="00000500000000000000"/>
                <a:sym typeface="Poppins" panose="00000500000000000000"/>
              </a:rPr>
              <a:t>Phân phố</a:t>
            </a:r>
            <a:r>
              <a:rPr lang="en-US" sz="2700" spc="5">
                <a:solidFill>
                  <a:srgbClr val="FFFFFF"/>
                </a:solidFill>
                <a:latin typeface="Poppins" panose="00000500000000000000"/>
                <a:ea typeface="Poppins" panose="00000500000000000000"/>
                <a:cs typeface="Poppins" panose="00000500000000000000"/>
                <a:sym typeface="Poppins" panose="00000500000000000000"/>
              </a:rPr>
              <a:t>i mức đóng</a:t>
            </a:r>
            <a:r>
              <a:rPr lang="en-US" sz="2700" spc="5">
                <a:solidFill>
                  <a:srgbClr val="FFFFFF"/>
                </a:solidFill>
                <a:latin typeface="Poppins" panose="00000500000000000000"/>
                <a:ea typeface="Poppins" panose="00000500000000000000"/>
                <a:cs typeface="Poppins" panose="00000500000000000000"/>
                <a:sym typeface="Poppins" panose="00000500000000000000"/>
              </a:rPr>
              <a:t> góp lệch phải mạnh (log-scale) với nhiều khoản nhỏ và một “đuôi” dài tới các khoản rất lớn.</a:t>
            </a:r>
            <a:endParaRPr lang="en-US" sz="2700" spc="5">
              <a:solidFill>
                <a:srgbClr val="FFFFFF"/>
              </a:solidFill>
              <a:latin typeface="Poppins" panose="00000500000000000000"/>
              <a:ea typeface="Poppins" panose="00000500000000000000"/>
              <a:cs typeface="Poppins" panose="00000500000000000000"/>
              <a:sym typeface="Poppins" panose="00000500000000000000"/>
            </a:endParaRPr>
          </a:p>
          <a:p>
            <a:pPr marL="582930" lvl="1" indent="-291465" algn="just">
              <a:lnSpc>
                <a:spcPts val="3780"/>
              </a:lnSpc>
              <a:buFont typeface="Arial" panose="020B0604020202020204"/>
              <a:buChar char="•"/>
            </a:pPr>
            <a:r>
              <a:rPr lang="en-US" sz="2700" spc="5">
                <a:solidFill>
                  <a:srgbClr val="FFFFFF"/>
                </a:solidFill>
                <a:latin typeface="Poppins" panose="00000500000000000000"/>
                <a:ea typeface="Poppins" panose="00000500000000000000"/>
                <a:cs typeface="Poppins" panose="00000500000000000000"/>
                <a:sym typeface="Poppins" panose="00000500000000000000"/>
              </a:rPr>
              <a:t>Obama: dải rộng hơn → nhiều đóng góp nhỏ–trung bình và xuất hiện outlier lớn.</a:t>
            </a:r>
            <a:endParaRPr lang="en-US" sz="2700" spc="5">
              <a:solidFill>
                <a:srgbClr val="FFFFFF"/>
              </a:solidFill>
              <a:latin typeface="Poppins" panose="00000500000000000000"/>
              <a:ea typeface="Poppins" panose="00000500000000000000"/>
              <a:cs typeface="Poppins" panose="00000500000000000000"/>
              <a:sym typeface="Poppins" panose="00000500000000000000"/>
            </a:endParaRPr>
          </a:p>
          <a:p>
            <a:pPr marL="582930" lvl="1" indent="-291465" algn="just">
              <a:lnSpc>
                <a:spcPts val="3780"/>
              </a:lnSpc>
              <a:spcBef>
                <a:spcPct val="0"/>
              </a:spcBef>
              <a:buFont typeface="Arial" panose="020B0604020202020204"/>
              <a:buChar char="•"/>
            </a:pPr>
            <a:r>
              <a:rPr lang="en-US" sz="2700" spc="5">
                <a:solidFill>
                  <a:srgbClr val="FFFFFF"/>
                </a:solidFill>
                <a:latin typeface="Poppins" panose="00000500000000000000"/>
                <a:ea typeface="Poppins" panose="00000500000000000000"/>
                <a:cs typeface="Poppins" panose="00000500000000000000"/>
                <a:sym typeface="Poppins" panose="00000500000000000000"/>
              </a:rPr>
              <a:t>Romney: median cao hơn và phân phối “gọn” hơn → tỷ</a:t>
            </a:r>
            <a:r>
              <a:rPr lang="en-US" sz="2700" spc="5">
                <a:solidFill>
                  <a:srgbClr val="FFFFFF"/>
                </a:solidFill>
                <a:latin typeface="Poppins" panose="00000500000000000000"/>
                <a:ea typeface="Poppins" panose="00000500000000000000"/>
                <a:cs typeface="Poppins" panose="00000500000000000000"/>
                <a:sym typeface="Poppins" panose="00000500000000000000"/>
              </a:rPr>
              <a:t> trọng các</a:t>
            </a:r>
            <a:r>
              <a:rPr lang="en-US" sz="2700" spc="5">
                <a:solidFill>
                  <a:srgbClr val="FFFFFF"/>
                </a:solidFill>
                <a:latin typeface="Poppins" panose="00000500000000000000"/>
                <a:ea typeface="Poppins" panose="00000500000000000000"/>
                <a:cs typeface="Poppins" panose="00000500000000000000"/>
                <a:sym typeface="Poppins" panose="00000500000000000000"/>
              </a:rPr>
              <a:t> khoản tầm trung–cao nhiều hơn.</a:t>
            </a:r>
            <a:endParaRPr lang="en-US" sz="2700" spc="5">
              <a:solidFill>
                <a:srgbClr val="FFFFFF"/>
              </a:solidFill>
              <a:latin typeface="Poppins" panose="00000500000000000000"/>
              <a:ea typeface="Poppins" panose="00000500000000000000"/>
              <a:cs typeface="Poppins" panose="00000500000000000000"/>
              <a:sym typeface="Poppins" panose="00000500000000000000"/>
            </a:endParaRPr>
          </a:p>
          <a:p>
            <a:pPr algn="just">
              <a:lnSpc>
                <a:spcPts val="3780"/>
              </a:lnSpc>
              <a:spcBef>
                <a:spcPct val="0"/>
              </a:spcBef>
            </a:pPr>
          </a:p>
        </p:txBody>
      </p:sp>
      <p:sp>
        <p:nvSpPr>
          <p:cNvPr id="8" name="TextBox 8"/>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51</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700" y="261466"/>
            <a:ext cx="4860236" cy="1534467"/>
            <a:chOff x="0" y="0"/>
            <a:chExt cx="1280062" cy="404140"/>
          </a:xfrm>
        </p:grpSpPr>
        <p:sp>
          <p:nvSpPr>
            <p:cNvPr id="3" name="Freeform 3"/>
            <p:cNvSpPr/>
            <p:nvPr/>
          </p:nvSpPr>
          <p:spPr>
            <a:xfrm>
              <a:off x="0" y="0"/>
              <a:ext cx="1280062" cy="404140"/>
            </a:xfrm>
            <a:custGeom>
              <a:avLst/>
              <a:gdLst/>
              <a:ahLst/>
              <a:cxnLst/>
              <a:rect l="l" t="t" r="r" b="b"/>
              <a:pathLst>
                <a:path w="1280062" h="404140">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id="4" name="TextBox 4"/>
            <p:cNvSpPr txBox="1"/>
            <p:nvPr/>
          </p:nvSpPr>
          <p:spPr>
            <a:xfrm>
              <a:off x="0" y="-85725"/>
              <a:ext cx="1280062" cy="489865"/>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3.5.2</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a:off x="8335435" y="2778129"/>
            <a:ext cx="9650765" cy="6012902"/>
          </a:xfrm>
          <a:custGeom>
            <a:avLst/>
            <a:gdLst/>
            <a:ahLst/>
            <a:cxnLst/>
            <a:rect l="l" t="t" r="r" b="b"/>
            <a:pathLst>
              <a:path w="9650765" h="6012902">
                <a:moveTo>
                  <a:pt x="0" y="0"/>
                </a:moveTo>
                <a:lnTo>
                  <a:pt x="9650765" y="0"/>
                </a:lnTo>
                <a:lnTo>
                  <a:pt x="9650765" y="6012902"/>
                </a:lnTo>
                <a:lnTo>
                  <a:pt x="0" y="6012902"/>
                </a:lnTo>
                <a:lnTo>
                  <a:pt x="0" y="0"/>
                </a:lnTo>
                <a:close/>
              </a:path>
            </a:pathLst>
          </a:custGeom>
          <a:blipFill>
            <a:blip r:embed="rId1"/>
            <a:stretch>
              <a:fillRect/>
            </a:stretch>
          </a:blipFill>
        </p:spPr>
      </p:sp>
      <p:sp>
        <p:nvSpPr>
          <p:cNvPr id="6" name="TextBox 6"/>
          <p:cNvSpPr txBox="1"/>
          <p:nvPr/>
        </p:nvSpPr>
        <p:spPr>
          <a:xfrm>
            <a:off x="355217" y="2470715"/>
            <a:ext cx="7726352" cy="5898822"/>
          </a:xfrm>
          <a:prstGeom prst="rect">
            <a:avLst/>
          </a:prstGeom>
        </p:spPr>
        <p:txBody>
          <a:bodyPr lIns="0" tIns="0" rIns="0" bIns="0" rtlCol="0" anchor="t">
            <a:spAutoFit/>
          </a:bodyPr>
          <a:lstStyle/>
          <a:p>
            <a:pPr algn="l">
              <a:lnSpc>
                <a:spcPts val="4480"/>
              </a:lnSpc>
            </a:pPr>
            <a:r>
              <a:rPr lang="en-US" sz="3200" spc="6">
                <a:solidFill>
                  <a:srgbClr val="FFFFFF"/>
                </a:solidFill>
                <a:latin typeface="Poppins" panose="00000500000000000000"/>
                <a:ea typeface="Poppins" panose="00000500000000000000"/>
                <a:cs typeface="Poppins" panose="00000500000000000000"/>
                <a:sym typeface="Poppins" panose="00000500000000000000"/>
              </a:rPr>
              <a:t>Nhận xét:</a:t>
            </a:r>
            <a:endParaRPr lang="en-US" sz="3200" spc="6">
              <a:solidFill>
                <a:srgbClr val="FFFFFF"/>
              </a:solidFill>
              <a:latin typeface="Poppins" panose="00000500000000000000"/>
              <a:ea typeface="Poppins" panose="00000500000000000000"/>
              <a:cs typeface="Poppins" panose="00000500000000000000"/>
              <a:sym typeface="Poppins" panose="00000500000000000000"/>
            </a:endParaRPr>
          </a:p>
          <a:p>
            <a:pPr marL="582930" lvl="1" indent="-291465" algn="l">
              <a:lnSpc>
                <a:spcPts val="3780"/>
              </a:lnSpc>
              <a:spcBef>
                <a:spcPct val="0"/>
              </a:spcBef>
              <a:buFont typeface="Arial" panose="020B0604020202020204"/>
              <a:buChar char="•"/>
            </a:pPr>
            <a:r>
              <a:rPr lang="en-US" sz="2700" spc="5">
                <a:solidFill>
                  <a:srgbClr val="FFFFFF"/>
                </a:solidFill>
                <a:latin typeface="Poppins" panose="00000500000000000000"/>
                <a:ea typeface="Poppins" panose="00000500000000000000"/>
                <a:cs typeface="Poppins" panose="00000500000000000000"/>
                <a:sym typeface="Poppins" panose="00000500000000000000"/>
              </a:rPr>
              <a:t>N</a:t>
            </a:r>
            <a:r>
              <a:rPr lang="en-US" sz="2700" spc="5">
                <a:solidFill>
                  <a:srgbClr val="FFFFFF"/>
                </a:solidFill>
                <a:latin typeface="Poppins" panose="00000500000000000000"/>
                <a:ea typeface="Poppins" panose="00000500000000000000"/>
                <a:cs typeface="Poppins" panose="00000500000000000000"/>
                <a:sym typeface="Poppins" panose="00000500000000000000"/>
              </a:rPr>
              <a:t>hì</a:t>
            </a:r>
            <a:r>
              <a:rPr lang="en-US" sz="2700" spc="5">
                <a:solidFill>
                  <a:srgbClr val="FFFFFF"/>
                </a:solidFill>
                <a:latin typeface="Poppins" panose="00000500000000000000"/>
                <a:ea typeface="Poppins" panose="00000500000000000000"/>
                <a:cs typeface="Poppins" panose="00000500000000000000"/>
                <a:sym typeface="Poppins" panose="00000500000000000000"/>
              </a:rPr>
              <a:t>n chung Obama</a:t>
            </a:r>
            <a:r>
              <a:rPr lang="en-US" sz="2700" spc="5">
                <a:solidFill>
                  <a:srgbClr val="FFFFFF"/>
                </a:solidFill>
                <a:latin typeface="Poppins" panose="00000500000000000000"/>
                <a:ea typeface="Poppins" panose="00000500000000000000"/>
                <a:cs typeface="Poppins" panose="00000500000000000000"/>
                <a:sym typeface="Poppins" panose="00000500000000000000"/>
              </a:rPr>
              <a:t> áp đảo ở các bin nhỏ: (0,1], (1,10], (10,100], và đặ</a:t>
            </a:r>
            <a:r>
              <a:rPr lang="en-US" sz="2700" spc="5">
                <a:solidFill>
                  <a:srgbClr val="FFFFFF"/>
                </a:solidFill>
                <a:latin typeface="Poppins" panose="00000500000000000000"/>
                <a:ea typeface="Poppins" panose="00000500000000000000"/>
                <a:cs typeface="Poppins" panose="00000500000000000000"/>
                <a:sym typeface="Poppins" panose="00000500000000000000"/>
              </a:rPr>
              <a:t>c biệt (100,1000] → dấu hiệu nền tảng small-dollar mạnh.</a:t>
            </a:r>
            <a:endParaRPr lang="en-US" sz="2700" spc="5">
              <a:solidFill>
                <a:srgbClr val="FFFFFF"/>
              </a:solidFill>
              <a:latin typeface="Poppins" panose="00000500000000000000"/>
              <a:ea typeface="Poppins" panose="00000500000000000000"/>
              <a:cs typeface="Poppins" panose="00000500000000000000"/>
              <a:sym typeface="Poppins" panose="00000500000000000000"/>
            </a:endParaRPr>
          </a:p>
          <a:p>
            <a:pPr marL="582930" lvl="1" indent="-291465" algn="l">
              <a:lnSpc>
                <a:spcPts val="3780"/>
              </a:lnSpc>
              <a:spcBef>
                <a:spcPct val="0"/>
              </a:spcBef>
              <a:buFont typeface="Arial" panose="020B0604020202020204"/>
              <a:buChar char="•"/>
            </a:pPr>
            <a:r>
              <a:rPr lang="en-US" sz="2700" spc="5">
                <a:solidFill>
                  <a:srgbClr val="FFFFFF"/>
                </a:solidFill>
                <a:latin typeface="Poppins" panose="00000500000000000000"/>
                <a:ea typeface="Poppins" panose="00000500000000000000"/>
                <a:cs typeface="Poppins" panose="00000500000000000000"/>
                <a:sym typeface="Poppins" panose="00000500000000000000"/>
              </a:rPr>
              <a:t>Romney nổi</a:t>
            </a:r>
            <a:r>
              <a:rPr lang="en-US" sz="2700" spc="5">
                <a:solidFill>
                  <a:srgbClr val="FFFFFF"/>
                </a:solidFill>
                <a:latin typeface="Poppins" panose="00000500000000000000"/>
                <a:ea typeface="Poppins" panose="00000500000000000000"/>
                <a:cs typeface="Poppins" panose="00000500000000000000"/>
                <a:sym typeface="Poppins" panose="00000500000000000000"/>
              </a:rPr>
              <a:t> bật hơn ở (1000, 10000] (donations cỡ 1–10 nghìn USD) → tỷ trọng khoản lớn trung bình cao</a:t>
            </a:r>
            <a:r>
              <a:rPr lang="en-US" sz="2700" spc="5">
                <a:solidFill>
                  <a:srgbClr val="FFFFFF"/>
                </a:solidFill>
                <a:latin typeface="Poppins" panose="00000500000000000000"/>
                <a:ea typeface="Poppins" panose="00000500000000000000"/>
                <a:cs typeface="Poppins" panose="00000500000000000000"/>
                <a:sym typeface="Poppins" panose="00000500000000000000"/>
              </a:rPr>
              <a:t> hơn. Ở (10000, 100000] Obama lại trội.</a:t>
            </a:r>
            <a:endParaRPr lang="en-US" sz="2700" spc="5">
              <a:solidFill>
                <a:srgbClr val="FFFFFF"/>
              </a:solidFill>
              <a:latin typeface="Poppins" panose="00000500000000000000"/>
              <a:ea typeface="Poppins" panose="00000500000000000000"/>
              <a:cs typeface="Poppins" panose="00000500000000000000"/>
              <a:sym typeface="Poppins" panose="00000500000000000000"/>
            </a:endParaRPr>
          </a:p>
          <a:p>
            <a:pPr marL="582930" lvl="1" indent="-291465" algn="l">
              <a:lnSpc>
                <a:spcPts val="3780"/>
              </a:lnSpc>
              <a:spcBef>
                <a:spcPct val="0"/>
              </a:spcBef>
              <a:buFont typeface="Arial" panose="020B0604020202020204"/>
              <a:buChar char="•"/>
            </a:pPr>
            <a:r>
              <a:rPr lang="en-US" sz="2700" spc="5">
                <a:solidFill>
                  <a:srgbClr val="FFFFFF"/>
                </a:solidFill>
                <a:latin typeface="Poppins" panose="00000500000000000000"/>
                <a:ea typeface="Poppins" panose="00000500000000000000"/>
                <a:cs typeface="Poppins" panose="00000500000000000000"/>
                <a:sym typeface="Poppins" panose="00000500000000000000"/>
              </a:rPr>
              <a:t>Cách nhìn này nhất quán với trực giác: Obama nhiều donation nhỏ/đều, Romney</a:t>
            </a:r>
            <a:r>
              <a:rPr lang="en-US" sz="2700" spc="5">
                <a:solidFill>
                  <a:srgbClr val="FFFFFF"/>
                </a:solidFill>
                <a:latin typeface="Poppins" panose="00000500000000000000"/>
                <a:ea typeface="Poppins" panose="00000500000000000000"/>
                <a:cs typeface="Poppins" panose="00000500000000000000"/>
                <a:sym typeface="Poppins" panose="00000500000000000000"/>
              </a:rPr>
              <a:t> tập trung hơn ở mid-to-high dollar.</a:t>
            </a:r>
            <a:endParaRPr lang="en-US" sz="2700" spc="5">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105"/>
              </a:lnSpc>
              <a:spcBef>
                <a:spcPct val="0"/>
              </a:spcBef>
            </a:pPr>
          </a:p>
        </p:txBody>
      </p:sp>
      <p:sp>
        <p:nvSpPr>
          <p:cNvPr id="7" name="TextBox 7"/>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52</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34384" y="816786"/>
            <a:ext cx="4335517" cy="4114800"/>
          </a:xfrm>
          <a:custGeom>
            <a:avLst/>
            <a:gdLst/>
            <a:ahLst/>
            <a:cxnLst/>
            <a:rect l="l" t="t" r="r" b="b"/>
            <a:pathLst>
              <a:path w="4335517" h="4114800">
                <a:moveTo>
                  <a:pt x="0" y="0"/>
                </a:moveTo>
                <a:lnTo>
                  <a:pt x="4335517" y="0"/>
                </a:lnTo>
                <a:lnTo>
                  <a:pt x="4335517"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412180" y="542167"/>
            <a:ext cx="16847120" cy="1250329"/>
            <a:chOff x="0" y="0"/>
            <a:chExt cx="4437102" cy="329305"/>
          </a:xfrm>
        </p:grpSpPr>
        <p:sp>
          <p:nvSpPr>
            <p:cNvPr id="4" name="Freeform 4"/>
            <p:cNvSpPr/>
            <p:nvPr/>
          </p:nvSpPr>
          <p:spPr>
            <a:xfrm>
              <a:off x="0" y="0"/>
              <a:ext cx="4437102" cy="329305"/>
            </a:xfrm>
            <a:custGeom>
              <a:avLst/>
              <a:gdLst/>
              <a:ahLst/>
              <a:cxnLst/>
              <a:rect l="l" t="t" r="r" b="b"/>
              <a:pathLst>
                <a:path w="4437102" h="329305">
                  <a:moveTo>
                    <a:pt x="45954" y="0"/>
                  </a:moveTo>
                  <a:lnTo>
                    <a:pt x="4391148" y="0"/>
                  </a:lnTo>
                  <a:cubicBezTo>
                    <a:pt x="4416527" y="0"/>
                    <a:pt x="4437102" y="20574"/>
                    <a:pt x="4437102" y="45954"/>
                  </a:cubicBezTo>
                  <a:lnTo>
                    <a:pt x="4437102" y="283351"/>
                  </a:lnTo>
                  <a:cubicBezTo>
                    <a:pt x="4437102" y="308730"/>
                    <a:pt x="4416527" y="329305"/>
                    <a:pt x="4391148" y="329305"/>
                  </a:cubicBezTo>
                  <a:lnTo>
                    <a:pt x="45954" y="329305"/>
                  </a:lnTo>
                  <a:cubicBezTo>
                    <a:pt x="20574" y="329305"/>
                    <a:pt x="0" y="308730"/>
                    <a:pt x="0" y="283351"/>
                  </a:cubicBezTo>
                  <a:lnTo>
                    <a:pt x="0" y="45954"/>
                  </a:lnTo>
                  <a:cubicBezTo>
                    <a:pt x="0" y="20574"/>
                    <a:pt x="20574" y="0"/>
                    <a:pt x="45954" y="0"/>
                  </a:cubicBezTo>
                  <a:close/>
                </a:path>
              </a:pathLst>
            </a:custGeom>
            <a:solidFill>
              <a:srgbClr val="00FFFF"/>
            </a:solidFill>
          </p:spPr>
        </p:sp>
        <p:sp>
          <p:nvSpPr>
            <p:cNvPr id="5" name="TextBox 5"/>
            <p:cNvSpPr txBox="1"/>
            <p:nvPr/>
          </p:nvSpPr>
          <p:spPr>
            <a:xfrm>
              <a:off x="0" y="-114300"/>
              <a:ext cx="4437102" cy="443605"/>
            </a:xfrm>
            <a:prstGeom prst="rect">
              <a:avLst/>
            </a:prstGeom>
          </p:spPr>
          <p:txBody>
            <a:bodyPr lIns="50800" tIns="50800" rIns="50800" bIns="50800" rtlCol="0" anchor="ctr"/>
            <a:lstStyle/>
            <a:p>
              <a:pPr algn="ctr">
                <a:lnSpc>
                  <a:spcPts val="5880"/>
                </a:lnSpc>
              </a:pPr>
              <a:r>
                <a:rPr lang="en-US" sz="4200" b="1" spc="8">
                  <a:solidFill>
                    <a:srgbClr val="000000"/>
                  </a:solidFill>
                  <a:latin typeface="Poppins Bold" panose="00000800000000000000"/>
                  <a:ea typeface="Poppins Bold" panose="00000800000000000000"/>
                  <a:cs typeface="Poppins Bold" panose="00000800000000000000"/>
                  <a:sym typeface="Poppins Bold" panose="00000800000000000000"/>
                </a:rPr>
                <a:t>3.5.3 Donation Statistics by State</a:t>
              </a:r>
              <a:endParaRPr lang="en-US" sz="4200" b="1" spc="8">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6" name="Freeform 6"/>
          <p:cNvSpPr/>
          <p:nvPr/>
        </p:nvSpPr>
        <p:spPr>
          <a:xfrm>
            <a:off x="3457864" y="2145701"/>
            <a:ext cx="11372272" cy="7676284"/>
          </a:xfrm>
          <a:custGeom>
            <a:avLst/>
            <a:gdLst/>
            <a:ahLst/>
            <a:cxnLst/>
            <a:rect l="l" t="t" r="r" b="b"/>
            <a:pathLst>
              <a:path w="11372272" h="7676284">
                <a:moveTo>
                  <a:pt x="0" y="0"/>
                </a:moveTo>
                <a:lnTo>
                  <a:pt x="11372272" y="0"/>
                </a:lnTo>
                <a:lnTo>
                  <a:pt x="11372272" y="7676284"/>
                </a:lnTo>
                <a:lnTo>
                  <a:pt x="0" y="7676284"/>
                </a:lnTo>
                <a:lnTo>
                  <a:pt x="0" y="0"/>
                </a:lnTo>
                <a:close/>
              </a:path>
            </a:pathLst>
          </a:custGeom>
          <a:blipFill>
            <a:blip r:embed="rId3"/>
            <a:stretch>
              <a:fillRect/>
            </a:stretch>
          </a:blipFill>
        </p:spPr>
      </p:sp>
      <p:sp>
        <p:nvSpPr>
          <p:cNvPr id="7" name="TextBox 7"/>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53</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700" y="261466"/>
            <a:ext cx="4860236" cy="1534467"/>
            <a:chOff x="0" y="0"/>
            <a:chExt cx="1280062" cy="404140"/>
          </a:xfrm>
        </p:grpSpPr>
        <p:sp>
          <p:nvSpPr>
            <p:cNvPr id="3" name="Freeform 3"/>
            <p:cNvSpPr/>
            <p:nvPr/>
          </p:nvSpPr>
          <p:spPr>
            <a:xfrm>
              <a:off x="0" y="0"/>
              <a:ext cx="1280062" cy="404140"/>
            </a:xfrm>
            <a:custGeom>
              <a:avLst/>
              <a:gdLst/>
              <a:ahLst/>
              <a:cxnLst/>
              <a:rect l="l" t="t" r="r" b="b"/>
              <a:pathLst>
                <a:path w="1280062" h="404140">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id="4" name="TextBox 4"/>
            <p:cNvSpPr txBox="1"/>
            <p:nvPr/>
          </p:nvSpPr>
          <p:spPr>
            <a:xfrm>
              <a:off x="0" y="-85725"/>
              <a:ext cx="1280062" cy="489865"/>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3.5.3</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a:off x="13931113" y="261466"/>
            <a:ext cx="3328187" cy="2246526"/>
          </a:xfrm>
          <a:custGeom>
            <a:avLst/>
            <a:gdLst/>
            <a:ahLst/>
            <a:cxnLst/>
            <a:rect l="l" t="t" r="r" b="b"/>
            <a:pathLst>
              <a:path w="3328187" h="2246526">
                <a:moveTo>
                  <a:pt x="0" y="0"/>
                </a:moveTo>
                <a:lnTo>
                  <a:pt x="3328187" y="0"/>
                </a:lnTo>
                <a:lnTo>
                  <a:pt x="3328187" y="2246527"/>
                </a:lnTo>
                <a:lnTo>
                  <a:pt x="0" y="2246527"/>
                </a:lnTo>
                <a:lnTo>
                  <a:pt x="0" y="0"/>
                </a:lnTo>
                <a:close/>
              </a:path>
            </a:pathLst>
          </a:custGeom>
          <a:blipFill>
            <a:blip r:embed="rId1"/>
            <a:stretch>
              <a:fillRect/>
            </a:stretch>
          </a:blipFill>
        </p:spPr>
      </p:sp>
      <p:sp>
        <p:nvSpPr>
          <p:cNvPr id="6" name="TextBox 6"/>
          <p:cNvSpPr txBox="1"/>
          <p:nvPr/>
        </p:nvSpPr>
        <p:spPr>
          <a:xfrm>
            <a:off x="1348605" y="5043702"/>
            <a:ext cx="14790446" cy="4499880"/>
          </a:xfrm>
          <a:prstGeom prst="rect">
            <a:avLst/>
          </a:prstGeom>
        </p:spPr>
        <p:txBody>
          <a:bodyPr lIns="0" tIns="0" rIns="0" bIns="0" rtlCol="0" anchor="t">
            <a:spAutoFit/>
          </a:bodyPr>
          <a:lstStyle/>
          <a:p>
            <a:pPr algn="l">
              <a:lnSpc>
                <a:spcPts val="4620"/>
              </a:lnSpc>
            </a:pPr>
            <a:r>
              <a:rPr lang="en-US" sz="3300" spc="6">
                <a:solidFill>
                  <a:srgbClr val="FFFFFF"/>
                </a:solidFill>
                <a:latin typeface="Poppins" panose="00000500000000000000"/>
                <a:ea typeface="Poppins" panose="00000500000000000000"/>
                <a:cs typeface="Poppins" panose="00000500000000000000"/>
                <a:sym typeface="Poppins" panose="00000500000000000000"/>
              </a:rPr>
              <a:t>Nhận xét:</a:t>
            </a:r>
            <a:endParaRPr lang="en-US" sz="3300" spc="6">
              <a:solidFill>
                <a:srgbClr val="FFFFFF"/>
              </a:solidFill>
              <a:latin typeface="Poppins" panose="00000500000000000000"/>
              <a:ea typeface="Poppins" panose="00000500000000000000"/>
              <a:cs typeface="Poppins" panose="00000500000000000000"/>
              <a:sym typeface="Poppins" panose="00000500000000000000"/>
            </a:endParaRPr>
          </a:p>
          <a:p>
            <a:pPr marL="582930" lvl="1" indent="-291465" algn="l">
              <a:lnSpc>
                <a:spcPts val="3780"/>
              </a:lnSpc>
              <a:spcBef>
                <a:spcPct val="0"/>
              </a:spcBef>
              <a:buFont typeface="Arial" panose="020B0604020202020204"/>
              <a:buChar char="•"/>
            </a:pPr>
            <a:r>
              <a:rPr lang="en-US" sz="2700" spc="5">
                <a:solidFill>
                  <a:srgbClr val="FFFFFF"/>
                </a:solidFill>
                <a:latin typeface="Poppins" panose="00000500000000000000"/>
                <a:ea typeface="Poppins" panose="00000500000000000000"/>
                <a:cs typeface="Poppins" panose="00000500000000000000"/>
                <a:sym typeface="Poppins" panose="00000500000000000000"/>
              </a:rPr>
              <a:t>Xa</a:t>
            </a:r>
            <a:r>
              <a:rPr lang="en-US" sz="2700" spc="5">
                <a:solidFill>
                  <a:srgbClr val="FFFFFF"/>
                </a:solidFill>
                <a:latin typeface="Poppins" panose="00000500000000000000"/>
                <a:ea typeface="Poppins" panose="00000500000000000000"/>
                <a:cs typeface="Poppins" panose="00000500000000000000"/>
                <a:sym typeface="Poppins" panose="00000500000000000000"/>
              </a:rPr>
              <a:t>nh đậm</a:t>
            </a:r>
            <a:r>
              <a:rPr lang="en-US" sz="2700" spc="5">
                <a:solidFill>
                  <a:srgbClr val="FFFFFF"/>
                </a:solidFill>
                <a:latin typeface="Poppins" panose="00000500000000000000"/>
                <a:ea typeface="Poppins" panose="00000500000000000000"/>
                <a:cs typeface="Poppins" panose="00000500000000000000"/>
                <a:sym typeface="Poppins" panose="00000500000000000000"/>
              </a:rPr>
              <a:t> ở bờ Tây/Đông: CA (~68%), NY (~59%), IL (~82%), WA (~76%),</a:t>
            </a:r>
            <a:r>
              <a:rPr lang="en-US" sz="2700" spc="5">
                <a:solidFill>
                  <a:srgbClr val="FFFFFF"/>
                </a:solidFill>
                <a:latin typeface="Poppins" panose="00000500000000000000"/>
                <a:ea typeface="Poppins" panose="00000500000000000000"/>
                <a:cs typeface="Poppins" panose="00000500000000000000"/>
                <a:sym typeface="Poppins" panose="00000500000000000000"/>
              </a:rPr>
              <a:t> MD (~75%), PA (~66%) nghiêng mạnh Obama.</a:t>
            </a:r>
            <a:endParaRPr lang="en-US" sz="2700" spc="5">
              <a:solidFill>
                <a:srgbClr val="FFFFFF"/>
              </a:solidFill>
              <a:latin typeface="Poppins" panose="00000500000000000000"/>
              <a:ea typeface="Poppins" panose="00000500000000000000"/>
              <a:cs typeface="Poppins" panose="00000500000000000000"/>
              <a:sym typeface="Poppins" panose="00000500000000000000"/>
            </a:endParaRPr>
          </a:p>
          <a:p>
            <a:pPr marL="582930" lvl="1" indent="-291465" algn="l">
              <a:lnSpc>
                <a:spcPts val="3780"/>
              </a:lnSpc>
              <a:spcBef>
                <a:spcPct val="0"/>
              </a:spcBef>
              <a:buFont typeface="Arial" panose="020B0604020202020204"/>
              <a:buChar char="•"/>
            </a:pPr>
            <a:r>
              <a:rPr lang="en-US" sz="2700" spc="5">
                <a:solidFill>
                  <a:srgbClr val="FFFFFF"/>
                </a:solidFill>
                <a:latin typeface="Poppins" panose="00000500000000000000"/>
                <a:ea typeface="Poppins" panose="00000500000000000000"/>
                <a:cs typeface="Poppins" panose="00000500000000000000"/>
                <a:sym typeface="Poppins" panose="00000500000000000000"/>
              </a:rPr>
              <a:t>Nghiêng về </a:t>
            </a:r>
            <a:r>
              <a:rPr lang="en-US" sz="2700" spc="5">
                <a:solidFill>
                  <a:srgbClr val="FFFFFF"/>
                </a:solidFill>
                <a:latin typeface="Poppins" panose="00000500000000000000"/>
                <a:ea typeface="Poppins" panose="00000500000000000000"/>
                <a:cs typeface="Poppins" panose="00000500000000000000"/>
                <a:sym typeface="Poppins" panose="00000500000000000000"/>
              </a:rPr>
              <a:t>Romney: FL</a:t>
            </a:r>
            <a:r>
              <a:rPr lang="en-US" sz="2700" spc="5">
                <a:solidFill>
                  <a:srgbClr val="FFFFFF"/>
                </a:solidFill>
                <a:latin typeface="Poppins" panose="00000500000000000000"/>
                <a:ea typeface="Poppins" panose="00000500000000000000"/>
                <a:cs typeface="Poppins" panose="00000500000000000000"/>
                <a:sym typeface="Poppins" panose="00000500000000000000"/>
              </a:rPr>
              <a:t> (~53%), NJ (~51%), CT (~63%) – đáng chú ý CT (trung tâm tài chính) lệch R khá rõ.</a:t>
            </a:r>
            <a:endParaRPr lang="en-US" sz="2700" spc="5">
              <a:solidFill>
                <a:srgbClr val="FFFFFF"/>
              </a:solidFill>
              <a:latin typeface="Poppins" panose="00000500000000000000"/>
              <a:ea typeface="Poppins" panose="00000500000000000000"/>
              <a:cs typeface="Poppins" panose="00000500000000000000"/>
              <a:sym typeface="Poppins" panose="00000500000000000000"/>
            </a:endParaRPr>
          </a:p>
          <a:p>
            <a:pPr marL="582930" lvl="1" indent="-291465" algn="l">
              <a:lnSpc>
                <a:spcPts val="3780"/>
              </a:lnSpc>
              <a:spcBef>
                <a:spcPct val="0"/>
              </a:spcBef>
              <a:buFont typeface="Arial" panose="020B0604020202020204"/>
              <a:buChar char="•"/>
            </a:pPr>
            <a:r>
              <a:rPr lang="en-US" sz="2700" spc="5">
                <a:solidFill>
                  <a:srgbClr val="FFFFFF"/>
                </a:solidFill>
                <a:latin typeface="Poppins" panose="00000500000000000000"/>
                <a:ea typeface="Poppins" panose="00000500000000000000"/>
                <a:cs typeface="Poppins" panose="00000500000000000000"/>
                <a:sym typeface="Poppins" panose="00000500000000000000"/>
              </a:rPr>
              <a:t>Sát nút: TX (~51% Obama vs 49%</a:t>
            </a:r>
            <a:r>
              <a:rPr lang="en-US" sz="2700" spc="5">
                <a:solidFill>
                  <a:srgbClr val="FFFFFF"/>
                </a:solidFill>
                <a:latin typeface="Poppins" panose="00000500000000000000"/>
                <a:ea typeface="Poppins" panose="00000500000000000000"/>
                <a:cs typeface="Poppins" panose="00000500000000000000"/>
                <a:sym typeface="Poppins" panose="00000500000000000000"/>
              </a:rPr>
              <a:t> Romney) và VA (~55% Obama) cho thấy bang lớn/swing vẫn cạnh tranh.</a:t>
            </a:r>
            <a:endParaRPr lang="en-US" sz="2700" spc="5">
              <a:solidFill>
                <a:srgbClr val="FFFFFF"/>
              </a:solidFill>
              <a:latin typeface="Poppins" panose="00000500000000000000"/>
              <a:ea typeface="Poppins" panose="00000500000000000000"/>
              <a:cs typeface="Poppins" panose="00000500000000000000"/>
              <a:sym typeface="Poppins" panose="00000500000000000000"/>
            </a:endParaRPr>
          </a:p>
          <a:p>
            <a:pPr marL="582930" lvl="1" indent="-291465" algn="l">
              <a:lnSpc>
                <a:spcPts val="3780"/>
              </a:lnSpc>
              <a:spcBef>
                <a:spcPct val="0"/>
              </a:spcBef>
              <a:buFont typeface="Arial" panose="020B0604020202020204"/>
              <a:buChar char="•"/>
            </a:pPr>
            <a:r>
              <a:rPr lang="en-US" sz="2700" spc="5">
                <a:solidFill>
                  <a:srgbClr val="FFFFFF"/>
                </a:solidFill>
                <a:latin typeface="Poppins" panose="00000500000000000000"/>
                <a:ea typeface="Poppins" panose="00000500000000000000"/>
                <a:cs typeface="Poppins" panose="00000500000000000000"/>
                <a:sym typeface="Poppins" panose="00000500000000000000"/>
              </a:rPr>
              <a:t>Đây là tỷ trọng USD đóng góp, không phải số phiếu; phản ánh cơ cấu donor</a:t>
            </a:r>
            <a:r>
              <a:rPr lang="en-US" sz="2700" spc="5">
                <a:solidFill>
                  <a:srgbClr val="FFFFFF"/>
                </a:solidFill>
                <a:latin typeface="Poppins" panose="00000500000000000000"/>
                <a:ea typeface="Poppins" panose="00000500000000000000"/>
                <a:cs typeface="Poppins" panose="00000500000000000000"/>
                <a:sym typeface="Poppins" panose="00000500000000000000"/>
              </a:rPr>
              <a:t> (thu nhập/ngành nghề/đô thị) hơn là cục diện bầu cử.</a:t>
            </a:r>
            <a:endParaRPr lang="en-US" sz="2700" spc="5">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85"/>
              </a:lnSpc>
              <a:spcBef>
                <a:spcPct val="0"/>
              </a:spcBef>
            </a:pPr>
          </a:p>
        </p:txBody>
      </p:sp>
      <p:sp>
        <p:nvSpPr>
          <p:cNvPr id="7" name="TextBox 7"/>
          <p:cNvSpPr txBox="1"/>
          <p:nvPr/>
        </p:nvSpPr>
        <p:spPr>
          <a:xfrm>
            <a:off x="1028700" y="3160240"/>
            <a:ext cx="16521741" cy="1407212"/>
          </a:xfrm>
          <a:prstGeom prst="rect">
            <a:avLst/>
          </a:prstGeom>
        </p:spPr>
        <p:txBody>
          <a:bodyPr lIns="0" tIns="0" rIns="0" bIns="0" rtlCol="0" anchor="t">
            <a:spAutoFit/>
          </a:bodyPr>
          <a:lstStyle/>
          <a:p>
            <a:pPr algn="just">
              <a:lnSpc>
                <a:spcPts val="5260"/>
              </a:lnSpc>
            </a:pPr>
            <a:r>
              <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rPr>
              <a:t>Nhóm biểu đồ donut (pie dạng vòng) hiển thị Top 12 bang theo tổng tiền</a:t>
            </a:r>
            <a:endPar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 name="TextBox 8"/>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54</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070">
                <a:alpha val="100000"/>
              </a:srgbClr>
            </a:gs>
            <a:gs pos="100000">
              <a:srgbClr val="00064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34384" y="816786"/>
            <a:ext cx="4335517" cy="4114800"/>
          </a:xfrm>
          <a:custGeom>
            <a:avLst/>
            <a:gdLst/>
            <a:ahLst/>
            <a:cxnLst/>
            <a:rect l="l" t="t" r="r" b="b"/>
            <a:pathLst>
              <a:path w="4335517" h="4114800">
                <a:moveTo>
                  <a:pt x="0" y="0"/>
                </a:moveTo>
                <a:lnTo>
                  <a:pt x="4335517" y="0"/>
                </a:lnTo>
                <a:lnTo>
                  <a:pt x="4335517"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028700" y="261466"/>
            <a:ext cx="4860236" cy="1534467"/>
            <a:chOff x="0" y="0"/>
            <a:chExt cx="1280062" cy="404140"/>
          </a:xfrm>
        </p:grpSpPr>
        <p:sp>
          <p:nvSpPr>
            <p:cNvPr id="4" name="Freeform 4"/>
            <p:cNvSpPr/>
            <p:nvPr/>
          </p:nvSpPr>
          <p:spPr>
            <a:xfrm>
              <a:off x="0" y="0"/>
              <a:ext cx="1280062" cy="404140"/>
            </a:xfrm>
            <a:custGeom>
              <a:avLst/>
              <a:gdLst/>
              <a:ahLst/>
              <a:cxnLst/>
              <a:rect l="l" t="t" r="r" b="b"/>
              <a:pathLst>
                <a:path w="1280062" h="404140">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id="5" name="TextBox 5"/>
            <p:cNvSpPr txBox="1"/>
            <p:nvPr/>
          </p:nvSpPr>
          <p:spPr>
            <a:xfrm>
              <a:off x="0" y="-85725"/>
              <a:ext cx="1280062" cy="489865"/>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3.5.3</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6" name="Freeform 6"/>
          <p:cNvSpPr/>
          <p:nvPr/>
        </p:nvSpPr>
        <p:spPr>
          <a:xfrm>
            <a:off x="2402616" y="2040265"/>
            <a:ext cx="13482768" cy="8008808"/>
          </a:xfrm>
          <a:custGeom>
            <a:avLst/>
            <a:gdLst/>
            <a:ahLst/>
            <a:cxnLst/>
            <a:rect l="l" t="t" r="r" b="b"/>
            <a:pathLst>
              <a:path w="13482768" h="8008808">
                <a:moveTo>
                  <a:pt x="0" y="0"/>
                </a:moveTo>
                <a:lnTo>
                  <a:pt x="13482768" y="0"/>
                </a:lnTo>
                <a:lnTo>
                  <a:pt x="13482768" y="8008808"/>
                </a:lnTo>
                <a:lnTo>
                  <a:pt x="0" y="8008808"/>
                </a:lnTo>
                <a:lnTo>
                  <a:pt x="0" y="0"/>
                </a:lnTo>
                <a:close/>
              </a:path>
            </a:pathLst>
          </a:custGeom>
          <a:blipFill>
            <a:blip r:embed="rId3"/>
            <a:stretch>
              <a:fillRect/>
            </a:stretch>
          </a:blipFill>
        </p:spPr>
      </p:sp>
      <p:sp>
        <p:nvSpPr>
          <p:cNvPr id="7" name="TextBox 7"/>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55</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700" y="261466"/>
            <a:ext cx="4860236" cy="1534467"/>
            <a:chOff x="0" y="0"/>
            <a:chExt cx="1280062" cy="404140"/>
          </a:xfrm>
        </p:grpSpPr>
        <p:sp>
          <p:nvSpPr>
            <p:cNvPr id="3" name="Freeform 3"/>
            <p:cNvSpPr/>
            <p:nvPr/>
          </p:nvSpPr>
          <p:spPr>
            <a:xfrm>
              <a:off x="0" y="0"/>
              <a:ext cx="1280062" cy="404140"/>
            </a:xfrm>
            <a:custGeom>
              <a:avLst/>
              <a:gdLst/>
              <a:ahLst/>
              <a:cxnLst/>
              <a:rect l="l" t="t" r="r" b="b"/>
              <a:pathLst>
                <a:path w="1280062" h="404140">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id="4" name="TextBox 4"/>
            <p:cNvSpPr txBox="1"/>
            <p:nvPr/>
          </p:nvSpPr>
          <p:spPr>
            <a:xfrm>
              <a:off x="0" y="-85725"/>
              <a:ext cx="1280062" cy="489865"/>
            </a:xfrm>
            <a:prstGeom prst="rect">
              <a:avLst/>
            </a:prstGeom>
          </p:spPr>
          <p:txBody>
            <a:bodyPr lIns="50800" tIns="50800" rIns="50800" bIns="50800" rtlCol="0" anchor="ctr"/>
            <a:lstStyle/>
            <a:p>
              <a:pPr algn="ctr">
                <a:lnSpc>
                  <a:spcPts val="4480"/>
                </a:lnSpc>
              </a:pPr>
              <a:r>
                <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rPr>
                <a:t>3.5.3</a:t>
              </a:r>
              <a:endParaRPr lang="en-US" sz="3200" b="1" spc="6">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a:off x="11204373" y="261466"/>
            <a:ext cx="5483702" cy="3257337"/>
          </a:xfrm>
          <a:custGeom>
            <a:avLst/>
            <a:gdLst/>
            <a:ahLst/>
            <a:cxnLst/>
            <a:rect l="l" t="t" r="r" b="b"/>
            <a:pathLst>
              <a:path w="5483702" h="3257337">
                <a:moveTo>
                  <a:pt x="0" y="0"/>
                </a:moveTo>
                <a:lnTo>
                  <a:pt x="5483702" y="0"/>
                </a:lnTo>
                <a:lnTo>
                  <a:pt x="5483702" y="3257337"/>
                </a:lnTo>
                <a:lnTo>
                  <a:pt x="0" y="3257337"/>
                </a:lnTo>
                <a:lnTo>
                  <a:pt x="0" y="0"/>
                </a:lnTo>
                <a:close/>
              </a:path>
            </a:pathLst>
          </a:custGeom>
          <a:blipFill>
            <a:blip r:embed="rId1"/>
            <a:stretch>
              <a:fillRect/>
            </a:stretch>
          </a:blipFill>
        </p:spPr>
      </p:sp>
      <p:sp>
        <p:nvSpPr>
          <p:cNvPr id="6" name="TextBox 6"/>
          <p:cNvSpPr txBox="1"/>
          <p:nvPr/>
        </p:nvSpPr>
        <p:spPr>
          <a:xfrm>
            <a:off x="1326530" y="3606187"/>
            <a:ext cx="14790446" cy="5652113"/>
          </a:xfrm>
          <a:prstGeom prst="rect">
            <a:avLst/>
          </a:prstGeom>
        </p:spPr>
        <p:txBody>
          <a:bodyPr lIns="0" tIns="0" rIns="0" bIns="0" rtlCol="0" anchor="t">
            <a:spAutoFit/>
          </a:bodyPr>
          <a:lstStyle/>
          <a:p>
            <a:pPr algn="l">
              <a:lnSpc>
                <a:spcPts val="4900"/>
              </a:lnSpc>
            </a:pPr>
            <a:r>
              <a:rPr lang="en-US" sz="3500" spc="7">
                <a:solidFill>
                  <a:srgbClr val="FFFFFF"/>
                </a:solidFill>
                <a:latin typeface="Poppins" panose="00000500000000000000"/>
                <a:ea typeface="Poppins" panose="00000500000000000000"/>
                <a:cs typeface="Poppins" panose="00000500000000000000"/>
                <a:sym typeface="Poppins" panose="00000500000000000000"/>
              </a:rPr>
              <a:t>Nhận xét:</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669290" lvl="1" indent="-334645" algn="l">
              <a:lnSpc>
                <a:spcPts val="4340"/>
              </a:lnSpc>
              <a:buFont typeface="Arial" panose="020B0604020202020204"/>
              <a:buChar char="•"/>
            </a:pPr>
            <a:r>
              <a:rPr lang="en-US" sz="3100" spc="6">
                <a:solidFill>
                  <a:srgbClr val="FFFFFF"/>
                </a:solidFill>
                <a:latin typeface="Poppins" panose="00000500000000000000"/>
                <a:ea typeface="Poppins" panose="00000500000000000000"/>
                <a:cs typeface="Poppins" panose="00000500000000000000"/>
                <a:sym typeface="Poppins" panose="00000500000000000000"/>
              </a:rPr>
              <a:t>Quy</a:t>
            </a:r>
            <a:r>
              <a:rPr lang="en-US" sz="3100" spc="6">
                <a:solidFill>
                  <a:srgbClr val="FFFFFF"/>
                </a:solidFill>
                <a:latin typeface="Poppins" panose="00000500000000000000"/>
                <a:ea typeface="Poppins" panose="00000500000000000000"/>
                <a:cs typeface="Poppins" panose="00000500000000000000"/>
                <a:sym typeface="Poppins" panose="00000500000000000000"/>
              </a:rPr>
              <a:t> mô</a:t>
            </a:r>
            <a:r>
              <a:rPr lang="en-US" sz="3100" spc="6">
                <a:solidFill>
                  <a:srgbClr val="FFFFFF"/>
                </a:solidFill>
                <a:latin typeface="Poppins" panose="00000500000000000000"/>
                <a:ea typeface="Poppins" panose="00000500000000000000"/>
                <a:cs typeface="Poppins" panose="00000500000000000000"/>
                <a:sym typeface="Poppins" panose="00000500000000000000"/>
              </a:rPr>
              <a:t> chênh lệch lớn: CA dẫn tuyệt đối (~$35M), tiếp theo NY, IL; các bang còn lại nhỏ hơn đáng kể → khi đọc phần trăm nên nhớ khác biệt về tổng USD.</a:t>
            </a:r>
            <a:endParaRPr lang="en-US" sz="3100" spc="6">
              <a:solidFill>
                <a:srgbClr val="FFFFFF"/>
              </a:solidFill>
              <a:latin typeface="Poppins" panose="00000500000000000000"/>
              <a:ea typeface="Poppins" panose="00000500000000000000"/>
              <a:cs typeface="Poppins" panose="00000500000000000000"/>
              <a:sym typeface="Poppins" panose="00000500000000000000"/>
            </a:endParaRPr>
          </a:p>
          <a:p>
            <a:pPr marL="669290" lvl="1" indent="-334645" algn="l">
              <a:lnSpc>
                <a:spcPts val="4340"/>
              </a:lnSpc>
              <a:spcBef>
                <a:spcPct val="0"/>
              </a:spcBef>
              <a:buFont typeface="Arial" panose="020B0604020202020204"/>
              <a:buChar char="•"/>
            </a:pPr>
            <a:r>
              <a:rPr lang="en-US" sz="3100" spc="6">
                <a:solidFill>
                  <a:srgbClr val="FFFFFF"/>
                </a:solidFill>
                <a:latin typeface="Poppins" panose="00000500000000000000"/>
                <a:ea typeface="Poppins" panose="00000500000000000000"/>
                <a:cs typeface="Poppins" panose="00000500000000000000"/>
                <a:sym typeface="Poppins" panose="00000500000000000000"/>
              </a:rPr>
              <a:t>Nghiêng Obama mạnh: IL (82%), WA (76%),</a:t>
            </a:r>
            <a:r>
              <a:rPr lang="en-US" sz="3100" spc="6">
                <a:solidFill>
                  <a:srgbClr val="FFFFFF"/>
                </a:solidFill>
                <a:latin typeface="Poppins" panose="00000500000000000000"/>
                <a:ea typeface="Poppins" panose="00000500000000000000"/>
                <a:cs typeface="Poppins" panose="00000500000000000000"/>
                <a:sym typeface="Poppins" panose="00000500000000000000"/>
              </a:rPr>
              <a:t> MD (75%), CA (68%), PA (66%).</a:t>
            </a:r>
            <a:endParaRPr lang="en-US" sz="3100" spc="6">
              <a:solidFill>
                <a:srgbClr val="FFFFFF"/>
              </a:solidFill>
              <a:latin typeface="Poppins" panose="00000500000000000000"/>
              <a:ea typeface="Poppins" panose="00000500000000000000"/>
              <a:cs typeface="Poppins" panose="00000500000000000000"/>
              <a:sym typeface="Poppins" panose="00000500000000000000"/>
            </a:endParaRPr>
          </a:p>
          <a:p>
            <a:pPr marL="669290" lvl="1" indent="-334645" algn="l">
              <a:lnSpc>
                <a:spcPts val="4340"/>
              </a:lnSpc>
              <a:spcBef>
                <a:spcPct val="0"/>
              </a:spcBef>
              <a:buFont typeface="Arial" panose="020B0604020202020204"/>
              <a:buChar char="•"/>
            </a:pPr>
            <a:r>
              <a:rPr lang="en-US" sz="3100" spc="6">
                <a:solidFill>
                  <a:srgbClr val="FFFFFF"/>
                </a:solidFill>
                <a:latin typeface="Poppins" panose="00000500000000000000"/>
                <a:ea typeface="Poppins" panose="00000500000000000000"/>
                <a:cs typeface="Poppins" panose="00000500000000000000"/>
                <a:sym typeface="Poppins" panose="00000500000000000000"/>
              </a:rPr>
              <a:t>Nghiêng </a:t>
            </a:r>
            <a:r>
              <a:rPr lang="en-US" sz="3100" spc="6">
                <a:solidFill>
                  <a:srgbClr val="FFFFFF"/>
                </a:solidFill>
                <a:latin typeface="Poppins" panose="00000500000000000000"/>
                <a:ea typeface="Poppins" panose="00000500000000000000"/>
                <a:cs typeface="Poppins" panose="00000500000000000000"/>
                <a:sym typeface="Poppins" panose="00000500000000000000"/>
              </a:rPr>
              <a:t>Romney: CT (63%), FL</a:t>
            </a:r>
            <a:r>
              <a:rPr lang="en-US" sz="3100" spc="6">
                <a:solidFill>
                  <a:srgbClr val="FFFFFF"/>
                </a:solidFill>
                <a:latin typeface="Poppins" panose="00000500000000000000"/>
                <a:ea typeface="Poppins" panose="00000500000000000000"/>
                <a:cs typeface="Poppins" panose="00000500000000000000"/>
                <a:sym typeface="Poppins" panose="00000500000000000000"/>
              </a:rPr>
              <a:t> (53%), NJ (51%); TX gần cân bằng (51%–49%</a:t>
            </a:r>
            <a:r>
              <a:rPr lang="en-US" sz="3100" spc="6">
                <a:solidFill>
                  <a:srgbClr val="FFFFFF"/>
                </a:solidFill>
                <a:latin typeface="Poppins" panose="00000500000000000000"/>
                <a:ea typeface="Poppins" panose="00000500000000000000"/>
                <a:cs typeface="Poppins" panose="00000500000000000000"/>
                <a:sym typeface="Poppins" panose="00000500000000000000"/>
              </a:rPr>
              <a:t>).</a:t>
            </a:r>
            <a:endParaRPr lang="en-US" sz="3100" spc="6">
              <a:solidFill>
                <a:srgbClr val="FFFFFF"/>
              </a:solidFill>
              <a:latin typeface="Poppins" panose="00000500000000000000"/>
              <a:ea typeface="Poppins" panose="00000500000000000000"/>
              <a:cs typeface="Poppins" panose="00000500000000000000"/>
              <a:sym typeface="Poppins" panose="00000500000000000000"/>
            </a:endParaRPr>
          </a:p>
          <a:p>
            <a:pPr marL="669290" lvl="1" indent="-334645" algn="l">
              <a:lnSpc>
                <a:spcPts val="4340"/>
              </a:lnSpc>
              <a:spcBef>
                <a:spcPct val="0"/>
              </a:spcBef>
              <a:buFont typeface="Arial" panose="020B0604020202020204"/>
              <a:buChar char="•"/>
            </a:pPr>
            <a:r>
              <a:rPr lang="en-US" sz="3100" spc="6">
                <a:solidFill>
                  <a:srgbClr val="FFFFFF"/>
                </a:solidFill>
                <a:latin typeface="Poppins" panose="00000500000000000000"/>
                <a:ea typeface="Poppins" panose="00000500000000000000"/>
                <a:cs typeface="Poppins" panose="00000500000000000000"/>
                <a:sym typeface="Poppins" panose="00000500000000000000"/>
              </a:rPr>
              <a:t>Nhãn % trên thanh + tổng USD ngoài cùng giúp thấy cả cơ cấu và</a:t>
            </a:r>
            <a:r>
              <a:rPr lang="en-US" sz="3100" spc="6">
                <a:solidFill>
                  <a:srgbClr val="FFFFFF"/>
                </a:solidFill>
                <a:latin typeface="Poppins" panose="00000500000000000000"/>
                <a:ea typeface="Poppins" panose="00000500000000000000"/>
                <a:cs typeface="Poppins" panose="00000500000000000000"/>
                <a:sym typeface="Poppins" panose="00000500000000000000"/>
              </a:rPr>
              <a:t> quy mô—rất ổn để so sánh giữa bang.</a:t>
            </a:r>
            <a:endParaRPr lang="en-US" sz="3100" spc="6">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105"/>
              </a:lnSpc>
              <a:spcBef>
                <a:spcPct val="0"/>
              </a:spcBef>
            </a:pPr>
          </a:p>
        </p:txBody>
      </p:sp>
      <p:sp>
        <p:nvSpPr>
          <p:cNvPr id="7" name="TextBox 7"/>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56</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4096" r="-14096" b="-51837"/>
            </a:stretch>
          </a:blipFill>
        </p:spPr>
      </p:sp>
      <p:sp>
        <p:nvSpPr>
          <p:cNvPr id="3" name="TextBox 3"/>
          <p:cNvSpPr txBox="1"/>
          <p:nvPr/>
        </p:nvSpPr>
        <p:spPr>
          <a:xfrm>
            <a:off x="3120278" y="4148174"/>
            <a:ext cx="11605938" cy="4514419"/>
          </a:xfrm>
          <a:prstGeom prst="rect">
            <a:avLst/>
          </a:prstGeom>
        </p:spPr>
        <p:txBody>
          <a:bodyPr lIns="0" tIns="0" rIns="0" bIns="0" rtlCol="0" anchor="t">
            <a:spAutoFit/>
          </a:bodyPr>
          <a:lstStyle/>
          <a:p>
            <a:pPr algn="ctr">
              <a:lnSpc>
                <a:spcPts val="11615"/>
              </a:lnSpc>
            </a:pPr>
            <a:r>
              <a:rPr lang="en-US" sz="12485">
                <a:solidFill>
                  <a:srgbClr val="FFFFFF"/>
                </a:solidFill>
                <a:latin typeface="Zen Dots"/>
                <a:ea typeface="Zen Dots"/>
                <a:cs typeface="Zen Dots"/>
                <a:sym typeface="Zen Dots"/>
              </a:rPr>
              <a:t> APPENDIX ADVANCED NUMPY</a:t>
            </a:r>
            <a:endParaRPr lang="en-US" sz="12485">
              <a:solidFill>
                <a:srgbClr val="FFFFFF"/>
              </a:solidFill>
              <a:latin typeface="Zen Dots"/>
              <a:ea typeface="Zen Dots"/>
              <a:cs typeface="Zen Dots"/>
              <a:sym typeface="Zen Dots"/>
            </a:endParaRPr>
          </a:p>
        </p:txBody>
      </p:sp>
      <p:sp>
        <p:nvSpPr>
          <p:cNvPr id="4" name="TextBox 4"/>
          <p:cNvSpPr txBox="1"/>
          <p:nvPr/>
        </p:nvSpPr>
        <p:spPr>
          <a:xfrm>
            <a:off x="8528202" y="9061735"/>
            <a:ext cx="1274721" cy="451551"/>
          </a:xfrm>
          <a:prstGeom prst="rect">
            <a:avLst/>
          </a:prstGeom>
        </p:spPr>
        <p:txBody>
          <a:bodyPr lIns="0" tIns="0" rIns="0" bIns="0" rtlCol="0" anchor="t">
            <a:spAutoFit/>
          </a:bodyPr>
          <a:lstStyle/>
          <a:p>
            <a:pPr algn="ctr">
              <a:lnSpc>
                <a:spcPts val="3460"/>
              </a:lnSpc>
            </a:pPr>
            <a:r>
              <a:rPr lang="en-US" sz="2470">
                <a:solidFill>
                  <a:srgbClr val="FFFFFF"/>
                </a:solidFill>
                <a:latin typeface="Poppins" panose="00000500000000000000"/>
                <a:ea typeface="Poppins" panose="00000500000000000000"/>
                <a:cs typeface="Poppins" panose="00000500000000000000"/>
                <a:sym typeface="Poppins" panose="00000500000000000000"/>
              </a:rPr>
              <a:t>-</a:t>
            </a:r>
            <a:endParaRPr lang="en-US" sz="247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5" name="TextBox 5"/>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57</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A.1 ndarray Object Internals</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TextBox 5"/>
          <p:cNvSpPr txBox="1"/>
          <p:nvPr/>
        </p:nvSpPr>
        <p:spPr>
          <a:xfrm>
            <a:off x="804637" y="3929599"/>
            <a:ext cx="6622588" cy="3183560"/>
          </a:xfrm>
          <a:prstGeom prst="rect">
            <a:avLst/>
          </a:prstGeom>
        </p:spPr>
        <p:txBody>
          <a:bodyPr lIns="0" tIns="0" rIns="0" bIns="0" rtlCol="0" anchor="t">
            <a:spAutoFit/>
          </a:bodyPr>
          <a:lstStyle/>
          <a:p>
            <a:pPr algn="l">
              <a:lnSpc>
                <a:spcPts val="4900"/>
              </a:lnSpc>
              <a:spcBef>
                <a:spcPct val="0"/>
              </a:spcBef>
            </a:pPr>
            <a:r>
              <a:rPr lang="en-US" sz="3500" spc="7">
                <a:solidFill>
                  <a:srgbClr val="FFFFFF"/>
                </a:solidFill>
                <a:latin typeface="Poppins" panose="00000500000000000000"/>
                <a:ea typeface="Poppins" panose="00000500000000000000"/>
                <a:cs typeface="Poppins" panose="00000500000000000000"/>
                <a:sym typeface="Poppins" panose="00000500000000000000"/>
              </a:rPr>
              <a:t>Tìm hiểu cấu trúc nội bộ của đối tượng mảng (ndarray) trong NumPy — cách NumPy quản lý bộ nhớ và định nghĩa dữ liệu.</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105"/>
              </a:lnSpc>
              <a:spcBef>
                <a:spcPct val="0"/>
              </a:spcBef>
            </a:pPr>
            <a:r>
              <a:rPr lang="en-US" sz="100" spc="0">
                <a:solidFill>
                  <a:srgbClr val="FFFFFF"/>
                </a:solidFill>
                <a:latin typeface="Poppins" panose="00000500000000000000"/>
                <a:ea typeface="Poppins" panose="00000500000000000000"/>
                <a:cs typeface="Poppins" panose="00000500000000000000"/>
                <a:sym typeface="Poppins" panose="00000500000000000000"/>
              </a:rPr>
              <a:t>y</a:t>
            </a:r>
            <a:r>
              <a:rPr lang="en-US" sz="100" spc="0">
                <a:solidFill>
                  <a:srgbClr val="FFFFFF"/>
                </a:solidFill>
                <a:latin typeface="Poppins" panose="00000500000000000000"/>
                <a:ea typeface="Poppins" panose="00000500000000000000"/>
                <a:cs typeface="Poppins" panose="00000500000000000000"/>
                <a:sym typeface="Poppins" panose="00000500000000000000"/>
              </a:rPr>
              <a:t> = </a:t>
            </a:r>
            <a:r>
              <a:rPr lang="en-US" sz="100" spc="0">
                <a:solidFill>
                  <a:srgbClr val="FFFFFF"/>
                </a:solidFill>
                <a:latin typeface="Poppins" panose="00000500000000000000"/>
                <a:ea typeface="Poppins" panose="00000500000000000000"/>
                <a:cs typeface="Poppins" panose="00000500000000000000"/>
                <a:sym typeface="Poppins" panose="00000500000000000000"/>
              </a:rPr>
              <a:t>rng.standard_no</a:t>
            </a:r>
            <a:r>
              <a:rPr lang="en-US" sz="100" spc="0">
                <a:solidFill>
                  <a:srgbClr val="FFFFFF"/>
                </a:solidFill>
                <a:latin typeface="Poppins" panose="00000500000000000000"/>
                <a:ea typeface="Poppins" panose="00000500000000000000"/>
                <a:cs typeface="Poppins" panose="00000500000000000000"/>
                <a:sym typeface="Poppins" panose="00000500000000000000"/>
              </a:rPr>
              <a:t>rmal(N)</a:t>
            </a:r>
            <a:endParaRPr lang="en-US" sz="100" spc="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6" name="TextBox 6"/>
          <p:cNvSpPr txBox="1"/>
          <p:nvPr/>
        </p:nvSpPr>
        <p:spPr>
          <a:xfrm>
            <a:off x="1442380" y="2736291"/>
            <a:ext cx="4428826" cy="740462"/>
          </a:xfrm>
          <a:prstGeom prst="rect">
            <a:avLst/>
          </a:prstGeom>
        </p:spPr>
        <p:txBody>
          <a:bodyPr lIns="0" tIns="0" rIns="0" bIns="0" rtlCol="0" anchor="t">
            <a:spAutoFit/>
          </a:bodyPr>
          <a:lstStyle/>
          <a:p>
            <a:pPr marL="1158240" lvl="1" indent="-579120" algn="just">
              <a:lnSpc>
                <a:spcPts val="5260"/>
              </a:lnSpc>
              <a:buAutoNum type="arabicPeriod"/>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Mục tiêu:</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TextBox 7"/>
          <p:cNvSpPr txBox="1"/>
          <p:nvPr/>
        </p:nvSpPr>
        <p:spPr>
          <a:xfrm>
            <a:off x="7427225" y="2828587"/>
            <a:ext cx="10314234" cy="6826247"/>
          </a:xfrm>
          <a:prstGeom prst="rect">
            <a:avLst/>
          </a:prstGeom>
        </p:spPr>
        <p:txBody>
          <a:bodyPr lIns="0" tIns="0" rIns="0" bIns="0" rtlCol="0" anchor="t">
            <a:spAutoFit/>
          </a:bodyPr>
          <a:lstStyle/>
          <a:p>
            <a:pPr algn="l">
              <a:lnSpc>
                <a:spcPts val="4900"/>
              </a:lnSpc>
            </a:pPr>
            <a:r>
              <a:rPr lang="en-US" sz="3500" spc="7">
                <a:solidFill>
                  <a:srgbClr val="FFFFFF"/>
                </a:solidFill>
                <a:latin typeface="Poppins" panose="00000500000000000000"/>
                <a:ea typeface="Poppins" panose="00000500000000000000"/>
                <a:cs typeface="Poppins" panose="00000500000000000000"/>
                <a:sym typeface="Poppins" panose="00000500000000000000"/>
              </a:rPr>
              <a:t>Mục tiêu chính: </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Hiểu cơ chế lưu trữ và truy cập dữ liệu của ndarray.</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Nắm được khái niệm dtype, shape, strides, và data pointer.</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Phân tích cách NumPy có thể tạo các view (không sao chép dữ liệu) chỉ bằng cách thay đổi strides.</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Giải thích hệ thống phân cấp kiểu dữ liệu (NumPy Data Type Hierarchy)</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755650" lvl="1" indent="-377825" algn="l">
              <a:lnSpc>
                <a:spcPts val="4900"/>
              </a:lnSpc>
              <a:buFont typeface="Arial" panose="020B0604020202020204"/>
              <a:buChar char="•"/>
            </a:p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A.1 ndarray Object Internals</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TextBox 5"/>
          <p:cNvSpPr txBox="1"/>
          <p:nvPr/>
        </p:nvSpPr>
        <p:spPr>
          <a:xfrm>
            <a:off x="1442380" y="3763156"/>
            <a:ext cx="6622588" cy="694369"/>
          </a:xfrm>
          <a:prstGeom prst="rect">
            <a:avLst/>
          </a:prstGeom>
        </p:spPr>
        <p:txBody>
          <a:bodyPr lIns="0" tIns="0" rIns="0" bIns="0" rtlCol="0" anchor="t">
            <a:spAutoFit/>
          </a:bodyPr>
          <a:lstStyle/>
          <a:p>
            <a:pPr algn="l">
              <a:lnSpc>
                <a:spcPts val="4900"/>
              </a:lnSpc>
              <a:spcBef>
                <a:spcPct val="0"/>
              </a:spcBef>
            </a:pPr>
            <a:r>
              <a:rPr lang="en-US" sz="3500" spc="7">
                <a:solidFill>
                  <a:srgbClr val="FFFFFF"/>
                </a:solidFill>
                <a:latin typeface="Poppins" panose="00000500000000000000"/>
                <a:ea typeface="Poppins" panose="00000500000000000000"/>
                <a:cs typeface="Poppins" panose="00000500000000000000"/>
                <a:sym typeface="Poppins" panose="00000500000000000000"/>
              </a:rPr>
              <a:t>Giới thiệu về ndarray</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105"/>
              </a:lnSpc>
              <a:spcBef>
                <a:spcPct val="0"/>
              </a:spcBef>
            </a:pPr>
            <a:r>
              <a:rPr lang="en-US" sz="100" spc="0">
                <a:solidFill>
                  <a:srgbClr val="FFFFFF"/>
                </a:solidFill>
                <a:latin typeface="Poppins" panose="00000500000000000000"/>
                <a:ea typeface="Poppins" panose="00000500000000000000"/>
                <a:cs typeface="Poppins" panose="00000500000000000000"/>
                <a:sym typeface="Poppins" panose="00000500000000000000"/>
              </a:rPr>
              <a:t>y</a:t>
            </a:r>
            <a:r>
              <a:rPr lang="en-US" sz="100" spc="0">
                <a:solidFill>
                  <a:srgbClr val="FFFFFF"/>
                </a:solidFill>
                <a:latin typeface="Poppins" panose="00000500000000000000"/>
                <a:ea typeface="Poppins" panose="00000500000000000000"/>
                <a:cs typeface="Poppins" panose="00000500000000000000"/>
                <a:sym typeface="Poppins" panose="00000500000000000000"/>
              </a:rPr>
              <a:t> = </a:t>
            </a:r>
            <a:r>
              <a:rPr lang="en-US" sz="100" spc="0">
                <a:solidFill>
                  <a:srgbClr val="FFFFFF"/>
                </a:solidFill>
                <a:latin typeface="Poppins" panose="00000500000000000000"/>
                <a:ea typeface="Poppins" panose="00000500000000000000"/>
                <a:cs typeface="Poppins" panose="00000500000000000000"/>
                <a:sym typeface="Poppins" panose="00000500000000000000"/>
              </a:rPr>
              <a:t>rng.standard_no</a:t>
            </a:r>
            <a:r>
              <a:rPr lang="en-US" sz="100" spc="0">
                <a:solidFill>
                  <a:srgbClr val="FFFFFF"/>
                </a:solidFill>
                <a:latin typeface="Poppins" panose="00000500000000000000"/>
                <a:ea typeface="Poppins" panose="00000500000000000000"/>
                <a:cs typeface="Poppins" panose="00000500000000000000"/>
                <a:sym typeface="Poppins" panose="00000500000000000000"/>
              </a:rPr>
              <a:t>rmal(N)</a:t>
            </a:r>
            <a:endParaRPr lang="en-US" sz="100" spc="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6" name="TextBox 6"/>
          <p:cNvSpPr txBox="1"/>
          <p:nvPr/>
        </p:nvSpPr>
        <p:spPr>
          <a:xfrm>
            <a:off x="1442380" y="2736291"/>
            <a:ext cx="8210513" cy="740462"/>
          </a:xfrm>
          <a:prstGeom prst="rect">
            <a:avLst/>
          </a:prstGeom>
        </p:spPr>
        <p:txBody>
          <a:bodyPr lIns="0" tIns="0" rIns="0" bIns="0" rtlCol="0" anchor="t">
            <a:spAutoFit/>
          </a:bodyPr>
          <a:lstStyle/>
          <a:p>
            <a:pPr algn="just">
              <a:lnSpc>
                <a:spcPts val="5260"/>
              </a:lnSpc>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2. Nội dung &amp; Giải thích chi tiết</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TextBox 7"/>
          <p:cNvSpPr txBox="1"/>
          <p:nvPr/>
        </p:nvSpPr>
        <p:spPr>
          <a:xfrm>
            <a:off x="1442380" y="4743275"/>
            <a:ext cx="14904494" cy="3805858"/>
          </a:xfrm>
          <a:prstGeom prst="rect">
            <a:avLst/>
          </a:prstGeom>
        </p:spPr>
        <p:txBody>
          <a:bodyPr lIns="0" tIns="0" rIns="0" bIns="0" rtlCol="0" anchor="t">
            <a:spAutoFit/>
          </a:bodyPr>
          <a:lstStyle/>
          <a:p>
            <a:pPr algn="l">
              <a:lnSpc>
                <a:spcPts val="4900"/>
              </a:lnSpc>
            </a:pPr>
            <a:r>
              <a:rPr lang="en-US" sz="3500" spc="7">
                <a:solidFill>
                  <a:srgbClr val="FFFFFF"/>
                </a:solidFill>
                <a:latin typeface="Poppins" panose="00000500000000000000"/>
                <a:ea typeface="Poppins" panose="00000500000000000000"/>
                <a:cs typeface="Poppins" panose="00000500000000000000"/>
                <a:sym typeface="Poppins" panose="00000500000000000000"/>
              </a:rPr>
              <a:t>Đối tượng ndarray trong NumPy là một cách diễn giải (interpretation) của một khối dữ liệu đồng nhất (homogeneously typed data), có thể được lưu liên tục (contiguous) hoặc theo bước nhảy (strided) trong bộ nhớ.</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900"/>
              </a:lnSpc>
            </a:pPr>
            <a:r>
              <a:rPr lang="en-US" sz="3500" spc="7">
                <a:solidFill>
                  <a:srgbClr val="FFFFFF"/>
                </a:solidFill>
                <a:latin typeface="Poppins" panose="00000500000000000000"/>
                <a:ea typeface="Poppins" panose="00000500000000000000"/>
                <a:cs typeface="Poppins" panose="00000500000000000000"/>
                <a:sym typeface="Poppins" panose="00000500000000000000"/>
              </a:rPr>
              <a:t>Mỗi phần tử của mảng có cùng kiểu dữ liệu, được mô tả bởi dtype (data type).</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105"/>
              </a:lnSpc>
              <a:spcBef>
                <a:spcPct val="0"/>
              </a:spcBef>
            </a:pPr>
            <a:r>
              <a:rPr lang="en-US" sz="100" spc="0">
                <a:solidFill>
                  <a:srgbClr val="FFFFFF"/>
                </a:solidFill>
                <a:latin typeface="Poppins" panose="00000500000000000000"/>
                <a:ea typeface="Poppins" panose="00000500000000000000"/>
                <a:cs typeface="Poppins" panose="00000500000000000000"/>
                <a:sym typeface="Poppins" panose="00000500000000000000"/>
              </a:rPr>
              <a:t>y</a:t>
            </a:r>
            <a:r>
              <a:rPr lang="en-US" sz="100" spc="0">
                <a:solidFill>
                  <a:srgbClr val="FFFFFF"/>
                </a:solidFill>
                <a:latin typeface="Poppins" panose="00000500000000000000"/>
                <a:ea typeface="Poppins" panose="00000500000000000000"/>
                <a:cs typeface="Poppins" panose="00000500000000000000"/>
                <a:sym typeface="Poppins" panose="00000500000000000000"/>
              </a:rPr>
              <a:t> = </a:t>
            </a:r>
            <a:r>
              <a:rPr lang="en-US" sz="100" spc="0">
                <a:solidFill>
                  <a:srgbClr val="FFFFFF"/>
                </a:solidFill>
                <a:latin typeface="Poppins" panose="00000500000000000000"/>
                <a:ea typeface="Poppins" panose="00000500000000000000"/>
                <a:cs typeface="Poppins" panose="00000500000000000000"/>
                <a:sym typeface="Poppins" panose="00000500000000000000"/>
              </a:rPr>
              <a:t>rng.standard_no</a:t>
            </a:r>
            <a:r>
              <a:rPr lang="en-US" sz="100" spc="0">
                <a:solidFill>
                  <a:srgbClr val="FFFFFF"/>
                </a:solidFill>
                <a:latin typeface="Poppins" panose="00000500000000000000"/>
                <a:ea typeface="Poppins" panose="00000500000000000000"/>
                <a:cs typeface="Poppins" panose="00000500000000000000"/>
                <a:sym typeface="Poppins" panose="00000500000000000000"/>
              </a:rPr>
              <a:t>rmal(N)</a:t>
            </a:r>
            <a:endParaRPr lang="en-US" sz="100" spc="0">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239080" y="414152"/>
            <a:ext cx="18048920" cy="1371271"/>
            <a:chOff x="0" y="0"/>
            <a:chExt cx="4753625" cy="361158"/>
          </a:xfrm>
        </p:grpSpPr>
        <p:sp>
          <p:nvSpPr>
            <p:cNvPr id="3" name="Freeform 3"/>
            <p:cNvSpPr/>
            <p:nvPr/>
          </p:nvSpPr>
          <p:spPr>
            <a:xfrm>
              <a:off x="0" y="0"/>
              <a:ext cx="4753625" cy="361158"/>
            </a:xfrm>
            <a:custGeom>
              <a:avLst/>
              <a:gdLst/>
              <a:ahLst/>
              <a:cxnLst/>
              <a:rect l="l" t="t" r="r" b="b"/>
              <a:pathLst>
                <a:path w="4753625" h="361158">
                  <a:moveTo>
                    <a:pt x="42894" y="0"/>
                  </a:moveTo>
                  <a:lnTo>
                    <a:pt x="4710731" y="0"/>
                  </a:lnTo>
                  <a:cubicBezTo>
                    <a:pt x="4722107" y="0"/>
                    <a:pt x="4733017" y="4519"/>
                    <a:pt x="4741061" y="12563"/>
                  </a:cubicBezTo>
                  <a:cubicBezTo>
                    <a:pt x="4749106" y="20608"/>
                    <a:pt x="4753625" y="31518"/>
                    <a:pt x="4753625" y="42894"/>
                  </a:cubicBezTo>
                  <a:lnTo>
                    <a:pt x="4753625" y="318264"/>
                  </a:lnTo>
                  <a:cubicBezTo>
                    <a:pt x="4753625" y="329640"/>
                    <a:pt x="4749106" y="340550"/>
                    <a:pt x="4741061" y="348594"/>
                  </a:cubicBezTo>
                  <a:cubicBezTo>
                    <a:pt x="4733017" y="356639"/>
                    <a:pt x="4722107" y="361158"/>
                    <a:pt x="4710731" y="361158"/>
                  </a:cubicBezTo>
                  <a:lnTo>
                    <a:pt x="42894" y="361158"/>
                  </a:lnTo>
                  <a:cubicBezTo>
                    <a:pt x="31518" y="361158"/>
                    <a:pt x="20608" y="356639"/>
                    <a:pt x="12563" y="348594"/>
                  </a:cubicBezTo>
                  <a:cubicBezTo>
                    <a:pt x="4519" y="340550"/>
                    <a:pt x="0" y="329640"/>
                    <a:pt x="0" y="318264"/>
                  </a:cubicBezTo>
                  <a:lnTo>
                    <a:pt x="0" y="42894"/>
                  </a:lnTo>
                  <a:cubicBezTo>
                    <a:pt x="0" y="31518"/>
                    <a:pt x="4519" y="20608"/>
                    <a:pt x="12563" y="12563"/>
                  </a:cubicBezTo>
                  <a:cubicBezTo>
                    <a:pt x="20608" y="4519"/>
                    <a:pt x="31518" y="0"/>
                    <a:pt x="42894" y="0"/>
                  </a:cubicBezTo>
                  <a:close/>
                </a:path>
              </a:pathLst>
            </a:custGeom>
            <a:solidFill>
              <a:srgbClr val="00FFFF"/>
            </a:solidFill>
          </p:spPr>
        </p:sp>
        <p:sp>
          <p:nvSpPr>
            <p:cNvPr id="4" name="TextBox 4"/>
            <p:cNvSpPr txBox="1"/>
            <p:nvPr/>
          </p:nvSpPr>
          <p:spPr>
            <a:xfrm>
              <a:off x="0" y="-142875"/>
              <a:ext cx="4753625" cy="504033"/>
            </a:xfrm>
            <a:prstGeom prst="rect">
              <a:avLst/>
            </a:prstGeom>
          </p:spPr>
          <p:txBody>
            <a:bodyPr lIns="50800" tIns="50800" rIns="50800" bIns="50800" rtlCol="0" anchor="ctr"/>
            <a:lstStyle/>
            <a:p>
              <a:pPr algn="ctr">
                <a:lnSpc>
                  <a:spcPts val="7280"/>
                </a:lnSpc>
              </a:pPr>
              <a:r>
                <a:rPr lang="en-US" sz="5200" b="1" spc="10">
                  <a:solidFill>
                    <a:srgbClr val="000000"/>
                  </a:solidFill>
                  <a:latin typeface="Poppins Bold" panose="00000800000000000000"/>
                  <a:ea typeface="Poppins Bold" panose="00000800000000000000"/>
                  <a:cs typeface="Poppins Bold" panose="00000800000000000000"/>
                  <a:sym typeface="Poppins Bold" panose="00000800000000000000"/>
                </a:rPr>
                <a:t>Biểu đồ phân bố lượt click theo quốc gia </a:t>
              </a:r>
              <a:endParaRPr lang="en-US" sz="5200" b="1" spc="10">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149749" y="2740944"/>
            <a:ext cx="4001809" cy="4001809"/>
          </a:xfrm>
          <a:custGeom>
            <a:avLst/>
            <a:gdLst/>
            <a:ahLst/>
            <a:cxnLst/>
            <a:rect l="l" t="t" r="r" b="b"/>
            <a:pathLst>
              <a:path w="4001809" h="4001809">
                <a:moveTo>
                  <a:pt x="0" y="0"/>
                </a:moveTo>
                <a:lnTo>
                  <a:pt x="4001809" y="0"/>
                </a:lnTo>
                <a:lnTo>
                  <a:pt x="4001809" y="4001809"/>
                </a:lnTo>
                <a:lnTo>
                  <a:pt x="0" y="40018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AutoShape 6"/>
          <p:cNvSpPr/>
          <p:nvPr/>
        </p:nvSpPr>
        <p:spPr>
          <a:xfrm>
            <a:off x="1028683" y="9272587"/>
            <a:ext cx="16230600" cy="19050"/>
          </a:xfrm>
          <a:prstGeom prst="line">
            <a:avLst/>
          </a:prstGeom>
          <a:ln w="19050" cap="flat">
            <a:solidFill>
              <a:srgbClr val="FFFFFF"/>
            </a:solidFill>
            <a:prstDash val="solid"/>
            <a:headEnd type="none" w="sm" len="sm"/>
            <a:tailEnd type="none" w="sm" len="sm"/>
          </a:ln>
        </p:spPr>
      </p:sp>
      <p:sp>
        <p:nvSpPr>
          <p:cNvPr id="7" name="Freeform 7"/>
          <p:cNvSpPr/>
          <p:nvPr/>
        </p:nvSpPr>
        <p:spPr>
          <a:xfrm rot="-1886788">
            <a:off x="16349986" y="3775189"/>
            <a:ext cx="4464076" cy="4464076"/>
          </a:xfrm>
          <a:custGeom>
            <a:avLst/>
            <a:gdLst/>
            <a:ahLst/>
            <a:cxnLst/>
            <a:rect l="l" t="t" r="r" b="b"/>
            <a:pathLst>
              <a:path w="4464076" h="4464076">
                <a:moveTo>
                  <a:pt x="0" y="0"/>
                </a:moveTo>
                <a:lnTo>
                  <a:pt x="4464076" y="0"/>
                </a:lnTo>
                <a:lnTo>
                  <a:pt x="4464076" y="4464076"/>
                </a:lnTo>
                <a:lnTo>
                  <a:pt x="0" y="44640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3253731" y="2058382"/>
            <a:ext cx="11780537" cy="7017517"/>
          </a:xfrm>
          <a:custGeom>
            <a:avLst/>
            <a:gdLst/>
            <a:ahLst/>
            <a:cxnLst/>
            <a:rect l="l" t="t" r="r" b="b"/>
            <a:pathLst>
              <a:path w="11780537" h="7017517">
                <a:moveTo>
                  <a:pt x="0" y="0"/>
                </a:moveTo>
                <a:lnTo>
                  <a:pt x="11780538" y="0"/>
                </a:lnTo>
                <a:lnTo>
                  <a:pt x="11780538" y="7017517"/>
                </a:lnTo>
                <a:lnTo>
                  <a:pt x="0" y="7017517"/>
                </a:lnTo>
                <a:lnTo>
                  <a:pt x="0" y="0"/>
                </a:lnTo>
                <a:close/>
              </a:path>
            </a:pathLst>
          </a:custGeom>
          <a:blipFill>
            <a:blip r:embed="rId3"/>
            <a:stretch>
              <a:fillRect/>
            </a:stretch>
          </a:blipFill>
        </p:spPr>
      </p:sp>
      <p:sp>
        <p:nvSpPr>
          <p:cNvPr id="9" name="TextBox 9"/>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6</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A.1 ndarray Object Internals</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TextBox 5"/>
          <p:cNvSpPr txBox="1"/>
          <p:nvPr/>
        </p:nvSpPr>
        <p:spPr>
          <a:xfrm>
            <a:off x="1442380" y="3763156"/>
            <a:ext cx="10246704" cy="694369"/>
          </a:xfrm>
          <a:prstGeom prst="rect">
            <a:avLst/>
          </a:prstGeom>
        </p:spPr>
        <p:txBody>
          <a:bodyPr lIns="0" tIns="0" rIns="0" bIns="0" rtlCol="0" anchor="t">
            <a:spAutoFit/>
          </a:bodyPr>
          <a:lstStyle/>
          <a:p>
            <a:pPr algn="l">
              <a:lnSpc>
                <a:spcPts val="4900"/>
              </a:lnSpc>
              <a:spcBef>
                <a:spcPct val="0"/>
              </a:spcBef>
            </a:pPr>
            <a:r>
              <a:rPr lang="en-US" sz="3500" spc="7">
                <a:solidFill>
                  <a:srgbClr val="FFFFFF"/>
                </a:solidFill>
                <a:latin typeface="Poppins" panose="00000500000000000000"/>
                <a:ea typeface="Poppins" panose="00000500000000000000"/>
                <a:cs typeface="Poppins" panose="00000500000000000000"/>
                <a:sym typeface="Poppins" panose="00000500000000000000"/>
              </a:rPr>
              <a:t>Cấu trúc ndarray gồm bốn thành phần chính:</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105"/>
              </a:lnSpc>
              <a:spcBef>
                <a:spcPct val="0"/>
              </a:spcBef>
            </a:pPr>
            <a:r>
              <a:rPr lang="en-US" sz="100" spc="0">
                <a:solidFill>
                  <a:srgbClr val="FFFFFF"/>
                </a:solidFill>
                <a:latin typeface="Poppins" panose="00000500000000000000"/>
                <a:ea typeface="Poppins" panose="00000500000000000000"/>
                <a:cs typeface="Poppins" panose="00000500000000000000"/>
                <a:sym typeface="Poppins" panose="00000500000000000000"/>
              </a:rPr>
              <a:t>y</a:t>
            </a:r>
            <a:r>
              <a:rPr lang="en-US" sz="100" spc="0">
                <a:solidFill>
                  <a:srgbClr val="FFFFFF"/>
                </a:solidFill>
                <a:latin typeface="Poppins" panose="00000500000000000000"/>
                <a:ea typeface="Poppins" panose="00000500000000000000"/>
                <a:cs typeface="Poppins" panose="00000500000000000000"/>
                <a:sym typeface="Poppins" panose="00000500000000000000"/>
              </a:rPr>
              <a:t> = </a:t>
            </a:r>
            <a:r>
              <a:rPr lang="en-US" sz="100" spc="0">
                <a:solidFill>
                  <a:srgbClr val="FFFFFF"/>
                </a:solidFill>
                <a:latin typeface="Poppins" panose="00000500000000000000"/>
                <a:ea typeface="Poppins" panose="00000500000000000000"/>
                <a:cs typeface="Poppins" panose="00000500000000000000"/>
                <a:sym typeface="Poppins" panose="00000500000000000000"/>
              </a:rPr>
              <a:t>rng.standard_no</a:t>
            </a:r>
            <a:r>
              <a:rPr lang="en-US" sz="100" spc="0">
                <a:solidFill>
                  <a:srgbClr val="FFFFFF"/>
                </a:solidFill>
                <a:latin typeface="Poppins" panose="00000500000000000000"/>
                <a:ea typeface="Poppins" panose="00000500000000000000"/>
                <a:cs typeface="Poppins" panose="00000500000000000000"/>
                <a:sym typeface="Poppins" panose="00000500000000000000"/>
              </a:rPr>
              <a:t>rmal(N)</a:t>
            </a:r>
            <a:endParaRPr lang="en-US" sz="100" spc="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6" name="TextBox 6"/>
          <p:cNvSpPr txBox="1"/>
          <p:nvPr/>
        </p:nvSpPr>
        <p:spPr>
          <a:xfrm>
            <a:off x="1442380" y="2736291"/>
            <a:ext cx="7940393" cy="740462"/>
          </a:xfrm>
          <a:prstGeom prst="rect">
            <a:avLst/>
          </a:prstGeom>
        </p:spPr>
        <p:txBody>
          <a:bodyPr lIns="0" tIns="0" rIns="0" bIns="0" rtlCol="0" anchor="t">
            <a:spAutoFit/>
          </a:bodyPr>
          <a:lstStyle/>
          <a:p>
            <a:pPr algn="just">
              <a:lnSpc>
                <a:spcPts val="5260"/>
              </a:lnSpc>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2. Nội dung &amp; Giải thích chi tiết</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TextBox 7"/>
          <p:cNvSpPr txBox="1"/>
          <p:nvPr/>
        </p:nvSpPr>
        <p:spPr>
          <a:xfrm>
            <a:off x="1442380" y="4743275"/>
            <a:ext cx="14904494" cy="4371957"/>
          </a:xfrm>
          <a:prstGeom prst="rect">
            <a:avLst/>
          </a:prstGeom>
        </p:spPr>
        <p:txBody>
          <a:bodyPr lIns="0" tIns="0" rIns="0" bIns="0" rtlCol="0" anchor="t">
            <a:spAutoFit/>
          </a:bodyPr>
          <a:lstStyle/>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Data Pointer: Con trỏ đến vùng dữ liệu thực tế trong RAM (hoặc trong tệp memory-mapped).</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Dtype: Xác định kiểu phần tử – ví dụ float64, int32, bool...</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755650" lvl="1" indent="-377825" algn="l">
              <a:lnSpc>
                <a:spcPts val="4900"/>
              </a:lnSpc>
              <a:spcBef>
                <a:spcPct val="0"/>
              </a:spcBef>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Shape: Bộ số ngu</a:t>
            </a:r>
            <a:r>
              <a:rPr lang="en-US" sz="3500" spc="7">
                <a:solidFill>
                  <a:srgbClr val="FFFFFF"/>
                </a:solidFill>
                <a:latin typeface="Poppins" panose="00000500000000000000"/>
                <a:ea typeface="Poppins" panose="00000500000000000000"/>
                <a:cs typeface="Poppins" panose="00000500000000000000"/>
                <a:sym typeface="Poppins" panose="00000500000000000000"/>
              </a:rPr>
              <a:t>yên</a:t>
            </a:r>
            <a:r>
              <a:rPr lang="en-US" sz="3500" spc="7">
                <a:solidFill>
                  <a:srgbClr val="FFFFFF"/>
                </a:solidFill>
                <a:latin typeface="Poppins" panose="00000500000000000000"/>
                <a:ea typeface="Poppins" panose="00000500000000000000"/>
                <a:cs typeface="Poppins" panose="00000500000000000000"/>
                <a:sym typeface="Poppins" panose="00000500000000000000"/>
              </a:rPr>
              <a:t> thể hiện kích thước mả</a:t>
            </a:r>
            <a:r>
              <a:rPr lang="en-US" sz="3500" spc="7">
                <a:solidFill>
                  <a:srgbClr val="FFFFFF"/>
                </a:solidFill>
                <a:latin typeface="Poppins" panose="00000500000000000000"/>
                <a:ea typeface="Poppins" panose="00000500000000000000"/>
                <a:cs typeface="Poppins" panose="00000500000000000000"/>
                <a:sym typeface="Poppins" panose="00000500000000000000"/>
              </a:rPr>
              <a:t>ng theo từng chiều, ví dụ (10, 5) hoặc </a:t>
            </a:r>
            <a:r>
              <a:rPr lang="en-US" sz="3500" spc="7">
                <a:solidFill>
                  <a:srgbClr val="FFFFFF"/>
                </a:solidFill>
                <a:latin typeface="Poppins" panose="00000500000000000000"/>
                <a:ea typeface="Poppins" panose="00000500000000000000"/>
                <a:cs typeface="Poppins" panose="00000500000000000000"/>
                <a:sym typeface="Poppins" panose="00000500000000000000"/>
              </a:rPr>
              <a:t>(3, 4, 5).</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755650" lvl="1" indent="-377825" algn="l">
              <a:lnSpc>
                <a:spcPts val="4900"/>
              </a:lnSpc>
              <a:spcBef>
                <a:spcPct val="0"/>
              </a:spcBef>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Strides: Bộ số byte cần di chuyển để qua 1 phần tử trên mỗi chiều.</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A.1 ndarray Object Internals</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TextBox 5"/>
          <p:cNvSpPr txBox="1"/>
          <p:nvPr/>
        </p:nvSpPr>
        <p:spPr>
          <a:xfrm>
            <a:off x="1442380" y="3762830"/>
            <a:ext cx="10246704" cy="694369"/>
          </a:xfrm>
          <a:prstGeom prst="rect">
            <a:avLst/>
          </a:prstGeom>
        </p:spPr>
        <p:txBody>
          <a:bodyPr lIns="0" tIns="0" rIns="0" bIns="0" rtlCol="0" anchor="t">
            <a:spAutoFit/>
          </a:bodyPr>
          <a:lstStyle/>
          <a:p>
            <a:pPr algn="l">
              <a:lnSpc>
                <a:spcPts val="4900"/>
              </a:lnSpc>
              <a:spcBef>
                <a:spcPct val="0"/>
              </a:spcBef>
            </a:pPr>
            <a:r>
              <a:rPr lang="en-US" sz="3500" spc="7">
                <a:solidFill>
                  <a:srgbClr val="FFFFFF"/>
                </a:solidFill>
                <a:latin typeface="Poppins" panose="00000500000000000000"/>
                <a:ea typeface="Poppins" panose="00000500000000000000"/>
                <a:cs typeface="Poppins" panose="00000500000000000000"/>
                <a:sym typeface="Poppins" panose="00000500000000000000"/>
              </a:rPr>
              <a:t>Strided View và Cơ chế “Zero-Copy”</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105"/>
              </a:lnSpc>
              <a:spcBef>
                <a:spcPct val="0"/>
              </a:spcBef>
            </a:pPr>
            <a:r>
              <a:rPr lang="en-US" sz="100" spc="0">
                <a:solidFill>
                  <a:srgbClr val="FFFFFF"/>
                </a:solidFill>
                <a:latin typeface="Poppins" panose="00000500000000000000"/>
                <a:ea typeface="Poppins" panose="00000500000000000000"/>
                <a:cs typeface="Poppins" panose="00000500000000000000"/>
                <a:sym typeface="Poppins" panose="00000500000000000000"/>
              </a:rPr>
              <a:t>y</a:t>
            </a:r>
            <a:r>
              <a:rPr lang="en-US" sz="100" spc="0">
                <a:solidFill>
                  <a:srgbClr val="FFFFFF"/>
                </a:solidFill>
                <a:latin typeface="Poppins" panose="00000500000000000000"/>
                <a:ea typeface="Poppins" panose="00000500000000000000"/>
                <a:cs typeface="Poppins" panose="00000500000000000000"/>
                <a:sym typeface="Poppins" panose="00000500000000000000"/>
              </a:rPr>
              <a:t> = </a:t>
            </a:r>
            <a:r>
              <a:rPr lang="en-US" sz="100" spc="0">
                <a:solidFill>
                  <a:srgbClr val="FFFFFF"/>
                </a:solidFill>
                <a:latin typeface="Poppins" panose="00000500000000000000"/>
                <a:ea typeface="Poppins" panose="00000500000000000000"/>
                <a:cs typeface="Poppins" panose="00000500000000000000"/>
                <a:sym typeface="Poppins" panose="00000500000000000000"/>
              </a:rPr>
              <a:t>rng.standard_no</a:t>
            </a:r>
            <a:r>
              <a:rPr lang="en-US" sz="100" spc="0">
                <a:solidFill>
                  <a:srgbClr val="FFFFFF"/>
                </a:solidFill>
                <a:latin typeface="Poppins" panose="00000500000000000000"/>
                <a:ea typeface="Poppins" panose="00000500000000000000"/>
                <a:cs typeface="Poppins" panose="00000500000000000000"/>
                <a:sym typeface="Poppins" panose="00000500000000000000"/>
              </a:rPr>
              <a:t>rmal(N)</a:t>
            </a:r>
            <a:endParaRPr lang="en-US" sz="100" spc="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6" name="TextBox 6"/>
          <p:cNvSpPr txBox="1"/>
          <p:nvPr/>
        </p:nvSpPr>
        <p:spPr>
          <a:xfrm>
            <a:off x="1442380" y="2736291"/>
            <a:ext cx="8773264" cy="740462"/>
          </a:xfrm>
          <a:prstGeom prst="rect">
            <a:avLst/>
          </a:prstGeom>
        </p:spPr>
        <p:txBody>
          <a:bodyPr lIns="0" tIns="0" rIns="0" bIns="0" rtlCol="0" anchor="t">
            <a:spAutoFit/>
          </a:bodyPr>
          <a:lstStyle/>
          <a:p>
            <a:pPr algn="just">
              <a:lnSpc>
                <a:spcPts val="5260"/>
              </a:lnSpc>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2. Nội dung &amp; Giải thích chi tiết</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TextBox 7"/>
          <p:cNvSpPr txBox="1"/>
          <p:nvPr/>
        </p:nvSpPr>
        <p:spPr>
          <a:xfrm>
            <a:off x="1442380" y="4743275"/>
            <a:ext cx="14904494" cy="2505063"/>
          </a:xfrm>
          <a:prstGeom prst="rect">
            <a:avLst/>
          </a:prstGeom>
        </p:spPr>
        <p:txBody>
          <a:bodyPr lIns="0" tIns="0" rIns="0" bIns="0" rtlCol="0" anchor="t">
            <a:spAutoFit/>
          </a:bodyPr>
          <a:lstStyle/>
          <a:p>
            <a:pPr algn="l">
              <a:lnSpc>
                <a:spcPts val="4900"/>
              </a:lnSpc>
            </a:pPr>
            <a:r>
              <a:rPr lang="en-US" sz="3500" spc="7">
                <a:solidFill>
                  <a:srgbClr val="FFFFFF"/>
                </a:solidFill>
                <a:latin typeface="Poppins" panose="00000500000000000000"/>
                <a:ea typeface="Poppins" panose="00000500000000000000"/>
                <a:cs typeface="Poppins" panose="00000500000000000000"/>
                <a:sym typeface="Poppins" panose="00000500000000000000"/>
              </a:rPr>
              <a:t>Một trong những điểm mạnh của ndarray là nó không chỉ là khối dữ liệu, mà là một lớp “view” có bước nhảy (stride) trên dữ liệu gốc.</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900"/>
              </a:lnSpc>
              <a:spcBef>
                <a:spcPct val="0"/>
              </a:spcBef>
            </a:pPr>
            <a:r>
              <a:rPr lang="en-US" sz="3500" spc="7">
                <a:solidFill>
                  <a:srgbClr val="FFFFFF"/>
                </a:solidFill>
                <a:latin typeface="Poppins" panose="00000500000000000000"/>
                <a:ea typeface="Poppins" panose="00000500000000000000"/>
                <a:cs typeface="Poppins" panose="00000500000000000000"/>
                <a:sym typeface="Poppins" panose="00000500000000000000"/>
              </a:rPr>
              <a:t>Điều này cho phép NumPy tạo mảng con (subarray) mà không sao chép dữ liệu thật.</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A.1 ndarray Object Internals</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Freeform 5"/>
          <p:cNvSpPr/>
          <p:nvPr/>
        </p:nvSpPr>
        <p:spPr>
          <a:xfrm>
            <a:off x="1630830" y="3876804"/>
            <a:ext cx="9984091" cy="1645234"/>
          </a:xfrm>
          <a:custGeom>
            <a:avLst/>
            <a:gdLst/>
            <a:ahLst/>
            <a:cxnLst/>
            <a:rect l="l" t="t" r="r" b="b"/>
            <a:pathLst>
              <a:path w="9984091" h="1645234">
                <a:moveTo>
                  <a:pt x="0" y="0"/>
                </a:moveTo>
                <a:lnTo>
                  <a:pt x="9984091" y="0"/>
                </a:lnTo>
                <a:lnTo>
                  <a:pt x="9984091" y="1645234"/>
                </a:lnTo>
                <a:lnTo>
                  <a:pt x="0" y="1645234"/>
                </a:lnTo>
                <a:lnTo>
                  <a:pt x="0" y="0"/>
                </a:lnTo>
                <a:close/>
              </a:path>
            </a:pathLst>
          </a:custGeom>
          <a:blipFill>
            <a:blip r:embed="rId1"/>
            <a:stretch>
              <a:fillRect/>
            </a:stretch>
          </a:blipFill>
        </p:spPr>
      </p:sp>
      <p:sp>
        <p:nvSpPr>
          <p:cNvPr id="6" name="TextBox 6"/>
          <p:cNvSpPr txBox="1"/>
          <p:nvPr/>
        </p:nvSpPr>
        <p:spPr>
          <a:xfrm>
            <a:off x="1442380" y="2736291"/>
            <a:ext cx="7490192" cy="740462"/>
          </a:xfrm>
          <a:prstGeom prst="rect">
            <a:avLst/>
          </a:prstGeom>
        </p:spPr>
        <p:txBody>
          <a:bodyPr lIns="0" tIns="0" rIns="0" bIns="0" rtlCol="0" anchor="t">
            <a:spAutoFit/>
          </a:bodyPr>
          <a:lstStyle/>
          <a:p>
            <a:pPr algn="just">
              <a:lnSpc>
                <a:spcPts val="5260"/>
              </a:lnSpc>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Ví dụ về Shape và Strides:</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TextBox 7"/>
          <p:cNvSpPr txBox="1"/>
          <p:nvPr/>
        </p:nvSpPr>
        <p:spPr>
          <a:xfrm>
            <a:off x="1442380" y="5962149"/>
            <a:ext cx="14904494" cy="3127361"/>
          </a:xfrm>
          <a:prstGeom prst="rect">
            <a:avLst/>
          </a:prstGeom>
        </p:spPr>
        <p:txBody>
          <a:bodyPr lIns="0" tIns="0" rIns="0" bIns="0" rtlCol="0" anchor="t">
            <a:spAutoFit/>
          </a:bodyPr>
          <a:lstStyle/>
          <a:p>
            <a:pPr algn="l">
              <a:lnSpc>
                <a:spcPts val="4900"/>
              </a:lnSpc>
            </a:pPr>
            <a:r>
              <a:rPr lang="en-US" sz="3500" spc="7">
                <a:solidFill>
                  <a:srgbClr val="FFFFFF"/>
                </a:solidFill>
                <a:latin typeface="Poppins" panose="00000500000000000000"/>
                <a:ea typeface="Poppins" panose="00000500000000000000"/>
                <a:cs typeface="Poppins" panose="00000500000000000000"/>
                <a:sym typeface="Poppins" panose="00000500000000000000"/>
              </a:rPr>
              <a:t>Giải thích:</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np.ones((10, 5)) tạo mảng 2 chiều gồm 10 hàng và 5 cột, tất cả giá trị đều bằng 1.</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755650" lvl="1" indent="-377825" algn="l">
              <a:lnSpc>
                <a:spcPts val="4900"/>
              </a:lnSpc>
              <a:spcBef>
                <a:spcPct val="0"/>
              </a:spcBef>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.shape trả v</a:t>
            </a:r>
            <a:r>
              <a:rPr lang="en-US" sz="3500" spc="7">
                <a:solidFill>
                  <a:srgbClr val="FFFFFF"/>
                </a:solidFill>
                <a:latin typeface="Poppins" panose="00000500000000000000"/>
                <a:ea typeface="Poppins" panose="00000500000000000000"/>
                <a:cs typeface="Poppins" panose="00000500000000000000"/>
                <a:sym typeface="Poppins" panose="00000500000000000000"/>
              </a:rPr>
              <a:t>ề kích thước (shape) của mảng dưới dạng bộ số (10, 5).</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A.1 ndarray Object Internals</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Freeform 5"/>
          <p:cNvSpPr/>
          <p:nvPr/>
        </p:nvSpPr>
        <p:spPr>
          <a:xfrm>
            <a:off x="1442380" y="3905141"/>
            <a:ext cx="11511613" cy="1299168"/>
          </a:xfrm>
          <a:custGeom>
            <a:avLst/>
            <a:gdLst/>
            <a:ahLst/>
            <a:cxnLst/>
            <a:rect l="l" t="t" r="r" b="b"/>
            <a:pathLst>
              <a:path w="11511613" h="1299168">
                <a:moveTo>
                  <a:pt x="0" y="0"/>
                </a:moveTo>
                <a:lnTo>
                  <a:pt x="11511613" y="0"/>
                </a:lnTo>
                <a:lnTo>
                  <a:pt x="11511613" y="1299168"/>
                </a:lnTo>
                <a:lnTo>
                  <a:pt x="0" y="1299168"/>
                </a:lnTo>
                <a:lnTo>
                  <a:pt x="0" y="0"/>
                </a:lnTo>
                <a:close/>
              </a:path>
            </a:pathLst>
          </a:custGeom>
          <a:blipFill>
            <a:blip r:embed="rId1"/>
            <a:stretch>
              <a:fillRect/>
            </a:stretch>
          </a:blipFill>
        </p:spPr>
      </p:sp>
      <p:sp>
        <p:nvSpPr>
          <p:cNvPr id="6" name="TextBox 6"/>
          <p:cNvSpPr txBox="1"/>
          <p:nvPr/>
        </p:nvSpPr>
        <p:spPr>
          <a:xfrm>
            <a:off x="1442380" y="2736291"/>
            <a:ext cx="7490192" cy="740462"/>
          </a:xfrm>
          <a:prstGeom prst="rect">
            <a:avLst/>
          </a:prstGeom>
        </p:spPr>
        <p:txBody>
          <a:bodyPr lIns="0" tIns="0" rIns="0" bIns="0" rtlCol="0" anchor="t">
            <a:spAutoFit/>
          </a:bodyPr>
          <a:lstStyle/>
          <a:p>
            <a:pPr algn="just">
              <a:lnSpc>
                <a:spcPts val="5260"/>
              </a:lnSpc>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Ví dụ về Shape và Strides:</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TextBox 7"/>
          <p:cNvSpPr txBox="1"/>
          <p:nvPr/>
        </p:nvSpPr>
        <p:spPr>
          <a:xfrm>
            <a:off x="1442380" y="5962149"/>
            <a:ext cx="14904494" cy="3749659"/>
          </a:xfrm>
          <a:prstGeom prst="rect">
            <a:avLst/>
          </a:prstGeom>
        </p:spPr>
        <p:txBody>
          <a:bodyPr lIns="0" tIns="0" rIns="0" bIns="0" rtlCol="0" anchor="t">
            <a:spAutoFit/>
          </a:bodyPr>
          <a:lstStyle/>
          <a:p>
            <a:pPr algn="l">
              <a:lnSpc>
                <a:spcPts val="4900"/>
              </a:lnSpc>
            </a:pPr>
            <a:r>
              <a:rPr lang="en-US" sz="3500" spc="7">
                <a:solidFill>
                  <a:srgbClr val="FFFFFF"/>
                </a:solidFill>
                <a:latin typeface="Poppins" panose="00000500000000000000"/>
                <a:ea typeface="Poppins" panose="00000500000000000000"/>
                <a:cs typeface="Poppins" panose="00000500000000000000"/>
                <a:sym typeface="Poppins" panose="00000500000000000000"/>
              </a:rPr>
              <a:t>Giải thích:</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np.ones((3, 4, 5), dtype=np.float64) tạo mảng 3 chiều có kích thước (3, 4, 5) = 3 khối, mỗi khối có 4 hàng × 5 cột.</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Mỗi phần tử float64 chiếm 8 byte trong bộ nhớ.</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755650" lvl="1" indent="-377825" algn="l">
              <a:lnSpc>
                <a:spcPts val="4900"/>
              </a:lnSpc>
              <a:spcBef>
                <a:spcPct val="0"/>
              </a:spcBef>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.strides cho biết số byte</a:t>
            </a:r>
            <a:r>
              <a:rPr lang="en-US" sz="3500" spc="7">
                <a:solidFill>
                  <a:srgbClr val="FFFFFF"/>
                </a:solidFill>
                <a:latin typeface="Poppins" panose="00000500000000000000"/>
                <a:ea typeface="Poppins" panose="00000500000000000000"/>
                <a:cs typeface="Poppins" panose="00000500000000000000"/>
                <a:sym typeface="Poppins" panose="00000500000000000000"/>
              </a:rPr>
              <a:t> cần nhảy (step) để di chuyển đến phần tử kế tiếp theo từng chiều.</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A.1 ndarray Object Internals</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TextBox 5"/>
          <p:cNvSpPr txBox="1"/>
          <p:nvPr/>
        </p:nvSpPr>
        <p:spPr>
          <a:xfrm>
            <a:off x="1442380" y="2920074"/>
            <a:ext cx="8503144" cy="740462"/>
          </a:xfrm>
          <a:prstGeom prst="rect">
            <a:avLst/>
          </a:prstGeom>
        </p:spPr>
        <p:txBody>
          <a:bodyPr lIns="0" tIns="0" rIns="0" bIns="0" rtlCol="0" anchor="t">
            <a:spAutoFit/>
          </a:bodyPr>
          <a:lstStyle/>
          <a:p>
            <a:pPr algn="just">
              <a:lnSpc>
                <a:spcPts val="5260"/>
              </a:lnSpc>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3. NumPy Data Type Hierarchy</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 name="TextBox 6"/>
          <p:cNvSpPr txBox="1"/>
          <p:nvPr/>
        </p:nvSpPr>
        <p:spPr>
          <a:xfrm>
            <a:off x="1442380" y="4296406"/>
            <a:ext cx="11685558" cy="3127361"/>
          </a:xfrm>
          <a:prstGeom prst="rect">
            <a:avLst/>
          </a:prstGeom>
        </p:spPr>
        <p:txBody>
          <a:bodyPr lIns="0" tIns="0" rIns="0" bIns="0" rtlCol="0" anchor="t">
            <a:spAutoFit/>
          </a:bodyPr>
          <a:lstStyle/>
          <a:p>
            <a:pPr algn="l">
              <a:lnSpc>
                <a:spcPts val="4900"/>
              </a:lnSpc>
              <a:spcBef>
                <a:spcPct val="0"/>
              </a:spcBef>
            </a:pPr>
            <a:r>
              <a:rPr lang="en-US" sz="3500" spc="7">
                <a:solidFill>
                  <a:srgbClr val="FFFFFF"/>
                </a:solidFill>
                <a:latin typeface="Poppins" panose="00000500000000000000"/>
                <a:ea typeface="Poppins" panose="00000500000000000000"/>
                <a:cs typeface="Poppins" panose="00000500000000000000"/>
                <a:sym typeface="Poppins" panose="00000500000000000000"/>
              </a:rPr>
              <a:t>Ngoài ndarray, NumPy còn định nghĩa hệ thống phân cấp kiểu dữ liệu (dtype hierarchy). Mỗi kiểu cụ thể (int16, float64, bool_ …) là một lớp con của nhóm tổng quát hơn như np.integer, np.floating, np.number.</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307320" y="1799943"/>
            <a:ext cx="10768818" cy="2583174"/>
          </a:xfrm>
          <a:custGeom>
            <a:avLst/>
            <a:gdLst/>
            <a:ahLst/>
            <a:cxnLst/>
            <a:rect l="l" t="t" r="r" b="b"/>
            <a:pathLst>
              <a:path w="10768818" h="2583174">
                <a:moveTo>
                  <a:pt x="0" y="0"/>
                </a:moveTo>
                <a:lnTo>
                  <a:pt x="10768818" y="0"/>
                </a:lnTo>
                <a:lnTo>
                  <a:pt x="10768818" y="2583174"/>
                </a:lnTo>
                <a:lnTo>
                  <a:pt x="0" y="2583174"/>
                </a:lnTo>
                <a:lnTo>
                  <a:pt x="0" y="0"/>
                </a:lnTo>
                <a:close/>
              </a:path>
            </a:pathLst>
          </a:custGeom>
          <a:blipFill>
            <a:blip r:embed="rId1"/>
            <a:stretch>
              <a:fillRect/>
            </a:stretch>
          </a:blipFill>
        </p:spPr>
      </p:sp>
      <p:sp>
        <p:nvSpPr>
          <p:cNvPr id="3" name="TextBox 3"/>
          <p:cNvSpPr txBox="1"/>
          <p:nvPr/>
        </p:nvSpPr>
        <p:spPr>
          <a:xfrm>
            <a:off x="1307320" y="923925"/>
            <a:ext cx="1420981" cy="634997"/>
          </a:xfrm>
          <a:prstGeom prst="rect">
            <a:avLst/>
          </a:prstGeom>
        </p:spPr>
        <p:txBody>
          <a:bodyPr lIns="0" tIns="0" rIns="0" bIns="0" rtlCol="0" anchor="t">
            <a:spAutoFit/>
          </a:bodyPr>
          <a:lstStyle/>
          <a:p>
            <a:pPr algn="l">
              <a:lnSpc>
                <a:spcPts val="4900"/>
              </a:lnSpc>
            </a:pPr>
            <a:r>
              <a:rPr lang="en-US" sz="3500" spc="7">
                <a:solidFill>
                  <a:srgbClr val="FFFFFF"/>
                </a:solidFill>
                <a:latin typeface="Poppins" panose="00000500000000000000"/>
                <a:ea typeface="Poppins" panose="00000500000000000000"/>
                <a:cs typeface="Poppins" panose="00000500000000000000"/>
                <a:sym typeface="Poppins" panose="00000500000000000000"/>
              </a:rPr>
              <a:t>Ví dụ:</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4" name="TextBox 4"/>
          <p:cNvSpPr txBox="1"/>
          <p:nvPr/>
        </p:nvSpPr>
        <p:spPr>
          <a:xfrm>
            <a:off x="1307320" y="4637899"/>
            <a:ext cx="2276362" cy="634997"/>
          </a:xfrm>
          <a:prstGeom prst="rect">
            <a:avLst/>
          </a:prstGeom>
        </p:spPr>
        <p:txBody>
          <a:bodyPr lIns="0" tIns="0" rIns="0" bIns="0" rtlCol="0" anchor="t">
            <a:spAutoFit/>
          </a:bodyPr>
          <a:lstStyle/>
          <a:p>
            <a:pPr algn="l">
              <a:lnSpc>
                <a:spcPts val="4900"/>
              </a:lnSpc>
            </a:pPr>
            <a:r>
              <a:rPr lang="en-US" sz="3500" spc="7">
                <a:solidFill>
                  <a:srgbClr val="FFFFFF"/>
                </a:solidFill>
                <a:latin typeface="Poppins" panose="00000500000000000000"/>
                <a:ea typeface="Poppins" panose="00000500000000000000"/>
                <a:cs typeface="Poppins" panose="00000500000000000000"/>
                <a:sym typeface="Poppins" panose="00000500000000000000"/>
              </a:rPr>
              <a:t>Giải thích:</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5" name="TextBox 5"/>
          <p:cNvSpPr txBox="1"/>
          <p:nvPr/>
        </p:nvSpPr>
        <p:spPr>
          <a:xfrm>
            <a:off x="1307320" y="5406246"/>
            <a:ext cx="11599796" cy="3730625"/>
          </a:xfrm>
          <a:prstGeom prst="rect">
            <a:avLst/>
          </a:prstGeom>
        </p:spPr>
        <p:txBody>
          <a:bodyPr lIns="0" tIns="0" rIns="0" bIns="0" rtlCol="0" anchor="t">
            <a:spAutoFit/>
          </a:bodyPr>
          <a:lstStyle/>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ints là mảng gồm 10 phần tử, kiểu dữ liệu unsigned 16-bit integer (np.uint16).</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floats là mảng gồm 10 phần tử, kiểu 32-bit float (np.float32).</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Hàm np.issubdtype() dùng để kiểm tra mối quan hệ kiểu dữ liệu (dtype).</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307320" y="1799943"/>
            <a:ext cx="10768818" cy="2583174"/>
          </a:xfrm>
          <a:custGeom>
            <a:avLst/>
            <a:gdLst/>
            <a:ahLst/>
            <a:cxnLst/>
            <a:rect l="l" t="t" r="r" b="b"/>
            <a:pathLst>
              <a:path w="10768818" h="2583174">
                <a:moveTo>
                  <a:pt x="0" y="0"/>
                </a:moveTo>
                <a:lnTo>
                  <a:pt x="10768818" y="0"/>
                </a:lnTo>
                <a:lnTo>
                  <a:pt x="10768818" y="2583174"/>
                </a:lnTo>
                <a:lnTo>
                  <a:pt x="0" y="2583174"/>
                </a:lnTo>
                <a:lnTo>
                  <a:pt x="0" y="0"/>
                </a:lnTo>
                <a:close/>
              </a:path>
            </a:pathLst>
          </a:custGeom>
          <a:blipFill>
            <a:blip r:embed="rId1"/>
            <a:stretch>
              <a:fillRect/>
            </a:stretch>
          </a:blipFill>
        </p:spPr>
      </p:sp>
      <p:sp>
        <p:nvSpPr>
          <p:cNvPr id="3" name="TextBox 3"/>
          <p:cNvSpPr txBox="1"/>
          <p:nvPr/>
        </p:nvSpPr>
        <p:spPr>
          <a:xfrm>
            <a:off x="1307320" y="923925"/>
            <a:ext cx="1420981" cy="634997"/>
          </a:xfrm>
          <a:prstGeom prst="rect">
            <a:avLst/>
          </a:prstGeom>
        </p:spPr>
        <p:txBody>
          <a:bodyPr lIns="0" tIns="0" rIns="0" bIns="0" rtlCol="0" anchor="t">
            <a:spAutoFit/>
          </a:bodyPr>
          <a:lstStyle/>
          <a:p>
            <a:pPr algn="l">
              <a:lnSpc>
                <a:spcPts val="4900"/>
              </a:lnSpc>
            </a:pPr>
            <a:r>
              <a:rPr lang="en-US" sz="3500" spc="7">
                <a:solidFill>
                  <a:srgbClr val="FFFFFF"/>
                </a:solidFill>
                <a:latin typeface="Poppins" panose="00000500000000000000"/>
                <a:ea typeface="Poppins" panose="00000500000000000000"/>
                <a:cs typeface="Poppins" panose="00000500000000000000"/>
                <a:sym typeface="Poppins" panose="00000500000000000000"/>
              </a:rPr>
              <a:t>Ví dụ:</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4" name="TextBox 4"/>
          <p:cNvSpPr txBox="1"/>
          <p:nvPr/>
        </p:nvSpPr>
        <p:spPr>
          <a:xfrm>
            <a:off x="1307320" y="4637899"/>
            <a:ext cx="2276362" cy="634997"/>
          </a:xfrm>
          <a:prstGeom prst="rect">
            <a:avLst/>
          </a:prstGeom>
        </p:spPr>
        <p:txBody>
          <a:bodyPr lIns="0" tIns="0" rIns="0" bIns="0" rtlCol="0" anchor="t">
            <a:spAutoFit/>
          </a:bodyPr>
          <a:lstStyle/>
          <a:p>
            <a:pPr algn="l">
              <a:lnSpc>
                <a:spcPts val="4900"/>
              </a:lnSpc>
            </a:pPr>
            <a:r>
              <a:rPr lang="en-US" sz="3500" spc="7">
                <a:solidFill>
                  <a:srgbClr val="FFFFFF"/>
                </a:solidFill>
                <a:latin typeface="Poppins" panose="00000500000000000000"/>
                <a:ea typeface="Poppins" panose="00000500000000000000"/>
                <a:cs typeface="Poppins" panose="00000500000000000000"/>
                <a:sym typeface="Poppins" panose="00000500000000000000"/>
              </a:rPr>
              <a:t>Giải thích:</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5" name="TextBox 5"/>
          <p:cNvSpPr txBox="1"/>
          <p:nvPr/>
        </p:nvSpPr>
        <p:spPr>
          <a:xfrm>
            <a:off x="1307320" y="5406246"/>
            <a:ext cx="11599796" cy="3111500"/>
          </a:xfrm>
          <a:prstGeom prst="rect">
            <a:avLst/>
          </a:prstGeom>
        </p:spPr>
        <p:txBody>
          <a:bodyPr lIns="0" tIns="0" rIns="0" bIns="0" rtlCol="0" anchor="t">
            <a:spAutoFit/>
          </a:bodyPr>
          <a:lstStyle/>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Câu lệnh np.issubdtype(ints.dtype, np.integer)→ kiểm tra xem kiểu của ints (uint16) có phải là một kiểu con của nhóm np.integer không.</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Kết quả True, vì uint16 là một kiểu số nguyên (integer) trong hệ dtype của NumPy.</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A.1 ndarray Object Internals</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TextBox 5"/>
          <p:cNvSpPr txBox="1"/>
          <p:nvPr/>
        </p:nvSpPr>
        <p:spPr>
          <a:xfrm>
            <a:off x="1442380" y="2920074"/>
            <a:ext cx="8503144" cy="740462"/>
          </a:xfrm>
          <a:prstGeom prst="rect">
            <a:avLst/>
          </a:prstGeom>
        </p:spPr>
        <p:txBody>
          <a:bodyPr lIns="0" tIns="0" rIns="0" bIns="0" rtlCol="0" anchor="t">
            <a:spAutoFit/>
          </a:bodyPr>
          <a:lstStyle/>
          <a:p>
            <a:pPr algn="just">
              <a:lnSpc>
                <a:spcPts val="5260"/>
              </a:lnSpc>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4. Kết quả &amp; Nhận xét</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 name="TextBox 6"/>
          <p:cNvSpPr txBox="1"/>
          <p:nvPr/>
        </p:nvSpPr>
        <p:spPr>
          <a:xfrm>
            <a:off x="1442380" y="3735842"/>
            <a:ext cx="15816920" cy="5587997"/>
          </a:xfrm>
          <a:prstGeom prst="rect">
            <a:avLst/>
          </a:prstGeom>
        </p:spPr>
        <p:txBody>
          <a:bodyPr lIns="0" tIns="0" rIns="0" bIns="0" rtlCol="0" anchor="t">
            <a:spAutoFit/>
          </a:bodyPr>
          <a:lstStyle/>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Kết quả: </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1511300" lvl="2" indent="-50355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ndarray không chỉ là một vùng nhớ mà còn có thông tin strides, dtype, shape, giúp truy cập dữ liệu nhanh, linh hoạt.</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1511300" lvl="2" indent="-50355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Strides quyết định cách di chuyển qua bộ nhớ, có thể âm hoặc dương.</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1511300" lvl="2" indent="-50355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NumPy cho phép tạo views (không copy dữ liệu) → tiết kiệm bộ nhớ, tăng hiệu năng.</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1511300" lvl="2" indent="-50355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Hệ thống dtype hierarchy giúp kiểm tra kiểu dữ liệu nhất quán, hỗ trợ xử lý tổng quát.</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A.1 ndarray Object Internals</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TextBox 5"/>
          <p:cNvSpPr txBox="1"/>
          <p:nvPr/>
        </p:nvSpPr>
        <p:spPr>
          <a:xfrm>
            <a:off x="1442380" y="2920074"/>
            <a:ext cx="8503144" cy="740462"/>
          </a:xfrm>
          <a:prstGeom prst="rect">
            <a:avLst/>
          </a:prstGeom>
        </p:spPr>
        <p:txBody>
          <a:bodyPr lIns="0" tIns="0" rIns="0" bIns="0" rtlCol="0" anchor="t">
            <a:spAutoFit/>
          </a:bodyPr>
          <a:lstStyle/>
          <a:p>
            <a:pPr algn="just">
              <a:lnSpc>
                <a:spcPts val="5260"/>
              </a:lnSpc>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4. Kết quả &amp; Nhận xét</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 name="TextBox 6"/>
          <p:cNvSpPr txBox="1"/>
          <p:nvPr/>
        </p:nvSpPr>
        <p:spPr>
          <a:xfrm>
            <a:off x="1442380" y="3735842"/>
            <a:ext cx="15816920" cy="5587997"/>
          </a:xfrm>
          <a:prstGeom prst="rect">
            <a:avLst/>
          </a:prstGeom>
        </p:spPr>
        <p:txBody>
          <a:bodyPr lIns="0" tIns="0" rIns="0" bIns="0" rtlCol="0" anchor="t">
            <a:spAutoFit/>
          </a:bodyPr>
          <a:lstStyle/>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Nhận xét: </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1511300" lvl="2" indent="-50355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Cấu trúc nội bộ của ndarray là yếu tố cốt lõi giúp NumPy hiệu quả gấp nhiều lần list Python.</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1511300" lvl="2" indent="-50355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Việc hiểu rõ shape–strides–dtype giúp tối ưu bộ nhớ và tốc độ tính toán.</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1511300" lvl="2" indent="-50355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Phân cấp d</a:t>
            </a:r>
            <a:r>
              <a:rPr lang="en-US" sz="3500" spc="7">
                <a:solidFill>
                  <a:srgbClr val="FFFFFF"/>
                </a:solidFill>
                <a:latin typeface="Poppins" panose="00000500000000000000"/>
                <a:ea typeface="Poppins" panose="00000500000000000000"/>
                <a:cs typeface="Poppins" panose="00000500000000000000"/>
                <a:sym typeface="Poppins" panose="00000500000000000000"/>
              </a:rPr>
              <a:t>type là công cụ mạnh mẽ giúp viết code tổng quát, mở rộng, và kiểm tra dữ liệu nhanh.</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1511300" lvl="2" indent="-50355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Nhờ cơ chế “zero-copy view”, NumPy trở thành nền tảng cho các thư viện cao cấp như Pandas, TensorFlow, PyTorch.</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A.2 Advanced Array Manipulation</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TextBox 5"/>
          <p:cNvSpPr txBox="1"/>
          <p:nvPr/>
        </p:nvSpPr>
        <p:spPr>
          <a:xfrm>
            <a:off x="1442380" y="2736291"/>
            <a:ext cx="4428826" cy="740462"/>
          </a:xfrm>
          <a:prstGeom prst="rect">
            <a:avLst/>
          </a:prstGeom>
        </p:spPr>
        <p:txBody>
          <a:bodyPr lIns="0" tIns="0" rIns="0" bIns="0" rtlCol="0" anchor="t">
            <a:spAutoFit/>
          </a:bodyPr>
          <a:lstStyle/>
          <a:p>
            <a:pPr marL="1158240" lvl="1" indent="-579120" algn="just">
              <a:lnSpc>
                <a:spcPts val="5260"/>
              </a:lnSpc>
              <a:buAutoNum type="arabicPeriod"/>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Mục tiêu:</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 name="TextBox 6"/>
          <p:cNvSpPr txBox="1"/>
          <p:nvPr/>
        </p:nvSpPr>
        <p:spPr>
          <a:xfrm>
            <a:off x="1584907" y="3638639"/>
            <a:ext cx="15118186" cy="5619661"/>
          </a:xfrm>
          <a:prstGeom prst="rect">
            <a:avLst/>
          </a:prstGeom>
        </p:spPr>
        <p:txBody>
          <a:bodyPr lIns="0" tIns="0" rIns="0" bIns="0" rtlCol="0" anchor="t">
            <a:spAutoFit/>
          </a:bodyPr>
          <a:lstStyle/>
          <a:p>
            <a:pPr algn="l">
              <a:lnSpc>
                <a:spcPts val="4445"/>
              </a:lnSpc>
            </a:pPr>
            <a:r>
              <a:rPr lang="en-US" sz="3175" spc="6">
                <a:solidFill>
                  <a:srgbClr val="FFFFFF"/>
                </a:solidFill>
                <a:latin typeface="Poppins" panose="00000500000000000000"/>
                <a:ea typeface="Poppins" panose="00000500000000000000"/>
                <a:cs typeface="Poppins" panose="00000500000000000000"/>
                <a:sym typeface="Poppins" panose="00000500000000000000"/>
              </a:rPr>
              <a:t>Phần này giới thiệu các kỹ thuật thao tác nâng cao trên mảng NumPy (ndarray), vượt ra ngoài các thao tác cơ bản như slicing, indexing và Boolean filtering.</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445"/>
              </a:lnSpc>
            </a:pPr>
            <a:r>
              <a:rPr lang="en-US" sz="3175" spc="6">
                <a:solidFill>
                  <a:srgbClr val="FFFFFF"/>
                </a:solidFill>
                <a:latin typeface="Poppins" panose="00000500000000000000"/>
                <a:ea typeface="Poppins" panose="00000500000000000000"/>
                <a:cs typeface="Poppins" panose="00000500000000000000"/>
                <a:sym typeface="Poppins" panose="00000500000000000000"/>
              </a:rPr>
              <a:t>Mục tiêu là giúp hiểu cách:</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445"/>
              </a:lnSpc>
            </a:pPr>
          </a:p>
          <a:p>
            <a:pPr marL="685165" lvl="1" indent="-342900"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Thay đổi hình dạng (reshape) mảng mà không cần sao chép dữ liệu.</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685165" lvl="1" indent="-342900"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Nối, tách, lặp, hoặc kết hợp các mảng hiệu quả.</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685165" lvl="1" indent="-342900"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Kiểm soát cách dữ liệu được duyệt trong bộ nhớ (C order và Fortran order).</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685165" lvl="1" indent="-342900"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Sử dụng</a:t>
            </a:r>
            <a:r>
              <a:rPr lang="en-US" sz="3175" spc="6">
                <a:solidFill>
                  <a:srgbClr val="FFFFFF"/>
                </a:solidFill>
                <a:latin typeface="Poppins" panose="00000500000000000000"/>
                <a:ea typeface="Poppins" panose="00000500000000000000"/>
                <a:cs typeface="Poppins" panose="00000500000000000000"/>
                <a:sym typeface="Poppins" panose="00000500000000000000"/>
              </a:rPr>
              <a:t> các hàm nâng cao như tile, repeat, take, put</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239080" y="414152"/>
            <a:ext cx="18048920" cy="1371271"/>
            <a:chOff x="0" y="0"/>
            <a:chExt cx="4753625" cy="361158"/>
          </a:xfrm>
        </p:grpSpPr>
        <p:sp>
          <p:nvSpPr>
            <p:cNvPr id="3" name="Freeform 3"/>
            <p:cNvSpPr/>
            <p:nvPr/>
          </p:nvSpPr>
          <p:spPr>
            <a:xfrm>
              <a:off x="0" y="0"/>
              <a:ext cx="4753625" cy="361158"/>
            </a:xfrm>
            <a:custGeom>
              <a:avLst/>
              <a:gdLst/>
              <a:ahLst/>
              <a:cxnLst/>
              <a:rect l="l" t="t" r="r" b="b"/>
              <a:pathLst>
                <a:path w="4753625" h="361158">
                  <a:moveTo>
                    <a:pt x="42894" y="0"/>
                  </a:moveTo>
                  <a:lnTo>
                    <a:pt x="4710731" y="0"/>
                  </a:lnTo>
                  <a:cubicBezTo>
                    <a:pt x="4722107" y="0"/>
                    <a:pt x="4733017" y="4519"/>
                    <a:pt x="4741061" y="12563"/>
                  </a:cubicBezTo>
                  <a:cubicBezTo>
                    <a:pt x="4749106" y="20608"/>
                    <a:pt x="4753625" y="31518"/>
                    <a:pt x="4753625" y="42894"/>
                  </a:cubicBezTo>
                  <a:lnTo>
                    <a:pt x="4753625" y="318264"/>
                  </a:lnTo>
                  <a:cubicBezTo>
                    <a:pt x="4753625" y="329640"/>
                    <a:pt x="4749106" y="340550"/>
                    <a:pt x="4741061" y="348594"/>
                  </a:cubicBezTo>
                  <a:cubicBezTo>
                    <a:pt x="4733017" y="356639"/>
                    <a:pt x="4722107" y="361158"/>
                    <a:pt x="4710731" y="361158"/>
                  </a:cubicBezTo>
                  <a:lnTo>
                    <a:pt x="42894" y="361158"/>
                  </a:lnTo>
                  <a:cubicBezTo>
                    <a:pt x="31518" y="361158"/>
                    <a:pt x="20608" y="356639"/>
                    <a:pt x="12563" y="348594"/>
                  </a:cubicBezTo>
                  <a:cubicBezTo>
                    <a:pt x="4519" y="340550"/>
                    <a:pt x="0" y="329640"/>
                    <a:pt x="0" y="318264"/>
                  </a:cubicBezTo>
                  <a:lnTo>
                    <a:pt x="0" y="42894"/>
                  </a:lnTo>
                  <a:cubicBezTo>
                    <a:pt x="0" y="31518"/>
                    <a:pt x="4519" y="20608"/>
                    <a:pt x="12563" y="12563"/>
                  </a:cubicBezTo>
                  <a:cubicBezTo>
                    <a:pt x="20608" y="4519"/>
                    <a:pt x="31518" y="0"/>
                    <a:pt x="42894" y="0"/>
                  </a:cubicBezTo>
                  <a:close/>
                </a:path>
              </a:pathLst>
            </a:custGeom>
            <a:solidFill>
              <a:srgbClr val="00FFFF"/>
            </a:solidFill>
          </p:spPr>
        </p:sp>
        <p:sp>
          <p:nvSpPr>
            <p:cNvPr id="4" name="TextBox 4"/>
            <p:cNvSpPr txBox="1"/>
            <p:nvPr/>
          </p:nvSpPr>
          <p:spPr>
            <a:xfrm>
              <a:off x="0" y="-142875"/>
              <a:ext cx="4753625" cy="504033"/>
            </a:xfrm>
            <a:prstGeom prst="rect">
              <a:avLst/>
            </a:prstGeom>
          </p:spPr>
          <p:txBody>
            <a:bodyPr lIns="50800" tIns="50800" rIns="50800" bIns="50800" rtlCol="0" anchor="ctr"/>
            <a:lstStyle/>
            <a:p>
              <a:pPr algn="ctr">
                <a:lnSpc>
                  <a:spcPts val="7280"/>
                </a:lnSpc>
              </a:pPr>
              <a:r>
                <a:rPr lang="en-US" sz="5200" b="1" spc="10">
                  <a:solidFill>
                    <a:srgbClr val="000000"/>
                  </a:solidFill>
                  <a:latin typeface="Poppins Bold" panose="00000800000000000000"/>
                  <a:ea typeface="Poppins Bold" panose="00000800000000000000"/>
                  <a:cs typeface="Poppins Bold" panose="00000800000000000000"/>
                  <a:sym typeface="Poppins Bold" panose="00000800000000000000"/>
                </a:rPr>
                <a:t>Biểu đồ thể hiện tỷ lệ truy cập theo loại trình duyệt </a:t>
              </a:r>
              <a:endParaRPr lang="en-US" sz="5200" b="1" spc="10">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149749" y="2740944"/>
            <a:ext cx="4001809" cy="4001809"/>
          </a:xfrm>
          <a:custGeom>
            <a:avLst/>
            <a:gdLst/>
            <a:ahLst/>
            <a:cxnLst/>
            <a:rect l="l" t="t" r="r" b="b"/>
            <a:pathLst>
              <a:path w="4001809" h="4001809">
                <a:moveTo>
                  <a:pt x="0" y="0"/>
                </a:moveTo>
                <a:lnTo>
                  <a:pt x="4001809" y="0"/>
                </a:lnTo>
                <a:lnTo>
                  <a:pt x="4001809" y="4001809"/>
                </a:lnTo>
                <a:lnTo>
                  <a:pt x="0" y="40018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AutoShape 6"/>
          <p:cNvSpPr/>
          <p:nvPr/>
        </p:nvSpPr>
        <p:spPr>
          <a:xfrm>
            <a:off x="1028683" y="9272587"/>
            <a:ext cx="16230600" cy="19050"/>
          </a:xfrm>
          <a:prstGeom prst="line">
            <a:avLst/>
          </a:prstGeom>
          <a:ln w="19050" cap="flat">
            <a:solidFill>
              <a:srgbClr val="FFFFFF"/>
            </a:solidFill>
            <a:prstDash val="solid"/>
            <a:headEnd type="none" w="sm" len="sm"/>
            <a:tailEnd type="none" w="sm" len="sm"/>
          </a:ln>
        </p:spPr>
      </p:sp>
      <p:sp>
        <p:nvSpPr>
          <p:cNvPr id="7" name="Freeform 7"/>
          <p:cNvSpPr/>
          <p:nvPr/>
        </p:nvSpPr>
        <p:spPr>
          <a:xfrm rot="-1886788">
            <a:off x="16349986" y="3775189"/>
            <a:ext cx="4464076" cy="4464076"/>
          </a:xfrm>
          <a:custGeom>
            <a:avLst/>
            <a:gdLst/>
            <a:ahLst/>
            <a:cxnLst/>
            <a:rect l="l" t="t" r="r" b="b"/>
            <a:pathLst>
              <a:path w="4464076" h="4464076">
                <a:moveTo>
                  <a:pt x="0" y="0"/>
                </a:moveTo>
                <a:lnTo>
                  <a:pt x="4464076" y="0"/>
                </a:lnTo>
                <a:lnTo>
                  <a:pt x="4464076" y="4464076"/>
                </a:lnTo>
                <a:lnTo>
                  <a:pt x="0" y="44640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3115232" y="2075779"/>
            <a:ext cx="12057535" cy="7182521"/>
          </a:xfrm>
          <a:custGeom>
            <a:avLst/>
            <a:gdLst/>
            <a:ahLst/>
            <a:cxnLst/>
            <a:rect l="l" t="t" r="r" b="b"/>
            <a:pathLst>
              <a:path w="12057535" h="7182521">
                <a:moveTo>
                  <a:pt x="0" y="0"/>
                </a:moveTo>
                <a:lnTo>
                  <a:pt x="12057536" y="0"/>
                </a:lnTo>
                <a:lnTo>
                  <a:pt x="12057536" y="7182521"/>
                </a:lnTo>
                <a:lnTo>
                  <a:pt x="0" y="7182521"/>
                </a:lnTo>
                <a:lnTo>
                  <a:pt x="0" y="0"/>
                </a:lnTo>
                <a:close/>
              </a:path>
            </a:pathLst>
          </a:custGeom>
          <a:blipFill>
            <a:blip r:embed="rId3"/>
            <a:stretch>
              <a:fillRect/>
            </a:stretch>
          </a:blipFill>
        </p:spPr>
      </p:sp>
      <p:sp>
        <p:nvSpPr>
          <p:cNvPr id="9" name="TextBox 9"/>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7</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A.2 Advanced Array Manipulation</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TextBox 5"/>
          <p:cNvSpPr txBox="1"/>
          <p:nvPr/>
        </p:nvSpPr>
        <p:spPr>
          <a:xfrm>
            <a:off x="1442380" y="2736291"/>
            <a:ext cx="8930834" cy="740462"/>
          </a:xfrm>
          <a:prstGeom prst="rect">
            <a:avLst/>
          </a:prstGeom>
        </p:spPr>
        <p:txBody>
          <a:bodyPr lIns="0" tIns="0" rIns="0" bIns="0" rtlCol="0" anchor="t">
            <a:spAutoFit/>
          </a:bodyPr>
          <a:lstStyle/>
          <a:p>
            <a:pPr algn="just">
              <a:lnSpc>
                <a:spcPts val="5260"/>
              </a:lnSpc>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2. Các bước &amp; Khái niệm chính:</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 name="TextBox 6"/>
          <p:cNvSpPr txBox="1"/>
          <p:nvPr/>
        </p:nvSpPr>
        <p:spPr>
          <a:xfrm>
            <a:off x="1442380" y="3791079"/>
            <a:ext cx="12416982" cy="2253003"/>
          </a:xfrm>
          <a:prstGeom prst="rect">
            <a:avLst/>
          </a:prstGeom>
        </p:spPr>
        <p:txBody>
          <a:bodyPr lIns="0" tIns="0" rIns="0" bIns="0" rtlCol="0" anchor="t">
            <a:spAutoFit/>
          </a:bodyPr>
          <a:lstStyle/>
          <a:p>
            <a:pPr marL="685165" lvl="1" indent="-342900"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Reshaping Arrays – Thay đổi hình dạng mảng</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1370330" lvl="2" indent="-456565"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Dùng phương thức .reshape() để chuyển mảng sang kích thước mới mà không sao chép dữ liệu, nếu dữ liệu trong bộ nhớ liên tục (contiguous).</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329830" y="1314171"/>
            <a:ext cx="10383113" cy="4231416"/>
          </a:xfrm>
          <a:custGeom>
            <a:avLst/>
            <a:gdLst/>
            <a:ahLst/>
            <a:cxnLst/>
            <a:rect l="l" t="t" r="r" b="b"/>
            <a:pathLst>
              <a:path w="10383113" h="4231416">
                <a:moveTo>
                  <a:pt x="0" y="0"/>
                </a:moveTo>
                <a:lnTo>
                  <a:pt x="10383113" y="0"/>
                </a:lnTo>
                <a:lnTo>
                  <a:pt x="10383113" y="4231416"/>
                </a:lnTo>
                <a:lnTo>
                  <a:pt x="0" y="4231416"/>
                </a:lnTo>
                <a:lnTo>
                  <a:pt x="0" y="0"/>
                </a:lnTo>
                <a:close/>
              </a:path>
            </a:pathLst>
          </a:custGeom>
          <a:blipFill>
            <a:blip r:embed="rId1"/>
            <a:stretch>
              <a:fillRect/>
            </a:stretch>
          </a:blipFill>
        </p:spPr>
      </p:sp>
      <p:sp>
        <p:nvSpPr>
          <p:cNvPr id="3" name="TextBox 3"/>
          <p:cNvSpPr txBox="1"/>
          <p:nvPr/>
        </p:nvSpPr>
        <p:spPr>
          <a:xfrm>
            <a:off x="1329830" y="461622"/>
            <a:ext cx="2129894" cy="567078"/>
          </a:xfrm>
          <a:prstGeom prst="rect">
            <a:avLst/>
          </a:prstGeom>
        </p:spPr>
        <p:txBody>
          <a:bodyPr lIns="0" tIns="0" rIns="0" bIns="0" rtlCol="0" anchor="t">
            <a:spAutoFit/>
          </a:bodyPr>
          <a:lstStyle/>
          <a:p>
            <a:pPr marL="685165" lvl="1" indent="-342900"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Ví dụ:</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4" name="TextBox 4"/>
          <p:cNvSpPr txBox="1"/>
          <p:nvPr/>
        </p:nvSpPr>
        <p:spPr>
          <a:xfrm>
            <a:off x="1329830" y="5991044"/>
            <a:ext cx="16173244" cy="2814978"/>
          </a:xfrm>
          <a:prstGeom prst="rect">
            <a:avLst/>
          </a:prstGeom>
        </p:spPr>
        <p:txBody>
          <a:bodyPr lIns="0" tIns="0" rIns="0" bIns="0" rtlCol="0" anchor="t">
            <a:spAutoFit/>
          </a:bodyPr>
          <a:lstStyle/>
          <a:p>
            <a:pPr marL="685165" lvl="1" indent="-342900"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Giải thích:</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1370330" lvl="2" indent="-456565"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np.arange(8) → Tạo một mảng 1 chiều gồm 8 phần tử liên tiếp từ 0 đến 7.</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1370330" lvl="2" indent="-456565"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arr.reshape((4, 2)) → Thay đổi hình dạng (shape) của mảng thành ma trận 4 hàng × 2 cột, không sao chép dữ liệu.NumPy chỉ “nhìn” lại vùng dữ liệu gốc theo dạng 2D.</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A.2 Advanced Array Manipulation</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TextBox 5"/>
          <p:cNvSpPr txBox="1"/>
          <p:nvPr/>
        </p:nvSpPr>
        <p:spPr>
          <a:xfrm>
            <a:off x="1442380" y="2736291"/>
            <a:ext cx="8930834" cy="740462"/>
          </a:xfrm>
          <a:prstGeom prst="rect">
            <a:avLst/>
          </a:prstGeom>
        </p:spPr>
        <p:txBody>
          <a:bodyPr lIns="0" tIns="0" rIns="0" bIns="0" rtlCol="0" anchor="t">
            <a:spAutoFit/>
          </a:bodyPr>
          <a:lstStyle/>
          <a:p>
            <a:pPr algn="just">
              <a:lnSpc>
                <a:spcPts val="5260"/>
              </a:lnSpc>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2. Các bước &amp; Khái niệm chính:</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 name="TextBox 6"/>
          <p:cNvSpPr txBox="1"/>
          <p:nvPr/>
        </p:nvSpPr>
        <p:spPr>
          <a:xfrm>
            <a:off x="1442380" y="3791079"/>
            <a:ext cx="12416982" cy="2814978"/>
          </a:xfrm>
          <a:prstGeom prst="rect">
            <a:avLst/>
          </a:prstGeom>
        </p:spPr>
        <p:txBody>
          <a:bodyPr lIns="0" tIns="0" rIns="0" bIns="0" rtlCol="0" anchor="t">
            <a:spAutoFit/>
          </a:bodyPr>
          <a:lstStyle/>
          <a:p>
            <a:pPr marL="685165" lvl="1" indent="-342900"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Flattening và Raveling (Làm phẳng mảng)</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1370330" lvl="2" indent="-456565"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Chuyển mảng nhiều chiều về mảng 1 chiều:</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2056130" lvl="3" indent="-513715"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ravel() → trả về view (không copy dữ liệu nếu có thể).</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2056130" lvl="3" indent="-513715"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flatten() → luôn tạo bản sao dữ liệu.</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945314" y="1292081"/>
            <a:ext cx="8762786" cy="4498322"/>
          </a:xfrm>
          <a:custGeom>
            <a:avLst/>
            <a:gdLst/>
            <a:ahLst/>
            <a:cxnLst/>
            <a:rect l="l" t="t" r="r" b="b"/>
            <a:pathLst>
              <a:path w="8762786" h="4498322">
                <a:moveTo>
                  <a:pt x="0" y="0"/>
                </a:moveTo>
                <a:lnTo>
                  <a:pt x="8762786" y="0"/>
                </a:lnTo>
                <a:lnTo>
                  <a:pt x="8762786" y="4498322"/>
                </a:lnTo>
                <a:lnTo>
                  <a:pt x="0" y="4498322"/>
                </a:lnTo>
                <a:lnTo>
                  <a:pt x="0" y="0"/>
                </a:lnTo>
                <a:close/>
              </a:path>
            </a:pathLst>
          </a:custGeom>
          <a:blipFill>
            <a:blip r:embed="rId1"/>
            <a:stretch>
              <a:fillRect/>
            </a:stretch>
          </a:blipFill>
        </p:spPr>
      </p:sp>
      <p:sp>
        <p:nvSpPr>
          <p:cNvPr id="3" name="TextBox 3"/>
          <p:cNvSpPr txBox="1"/>
          <p:nvPr/>
        </p:nvSpPr>
        <p:spPr>
          <a:xfrm>
            <a:off x="1329830" y="461622"/>
            <a:ext cx="2129894" cy="567078"/>
          </a:xfrm>
          <a:prstGeom prst="rect">
            <a:avLst/>
          </a:prstGeom>
        </p:spPr>
        <p:txBody>
          <a:bodyPr lIns="0" tIns="0" rIns="0" bIns="0" rtlCol="0" anchor="t">
            <a:spAutoFit/>
          </a:bodyPr>
          <a:lstStyle/>
          <a:p>
            <a:pPr marL="685165" lvl="1" indent="-342900"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Ví dụ:</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4" name="TextBox 4"/>
          <p:cNvSpPr txBox="1"/>
          <p:nvPr/>
        </p:nvSpPr>
        <p:spPr>
          <a:xfrm>
            <a:off x="1329830" y="5991044"/>
            <a:ext cx="16173244" cy="3938928"/>
          </a:xfrm>
          <a:prstGeom prst="rect">
            <a:avLst/>
          </a:prstGeom>
        </p:spPr>
        <p:txBody>
          <a:bodyPr lIns="0" tIns="0" rIns="0" bIns="0" rtlCol="0" anchor="t">
            <a:spAutoFit/>
          </a:bodyPr>
          <a:lstStyle/>
          <a:p>
            <a:pPr marL="685165" lvl="1" indent="-342900"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Giải thích:</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1370330" lvl="2" indent="-456565"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np.arange(15)→ Tạo mảng gồm các số từ 0 đến 14 (tổng 15 phần tử).</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1370330" lvl="2" indent="-456565"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.reshape((5, 3))→ Chuyển mảng 1D thành ma trận 2D kích thước 5 hàng × 3 cột, không sao chép dữ liệu. → Mỗi hàng chứa 3 phần tử liên tiếp.</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1370330" lvl="2" indent="-456565"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.ravel()→ Làm phẳng (flatten) mảng nhiều chiều thành mảng 1 chiều. → Dữ liệu vẫn cùng vùng nhớ (không copy), chỉ “trải” các phần tử ra liên tục theo hàng (C-order).</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A.2 Advanced Array Manipulation</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TextBox 5"/>
          <p:cNvSpPr txBox="1"/>
          <p:nvPr/>
        </p:nvSpPr>
        <p:spPr>
          <a:xfrm>
            <a:off x="1442380" y="2736291"/>
            <a:ext cx="8930834" cy="740462"/>
          </a:xfrm>
          <a:prstGeom prst="rect">
            <a:avLst/>
          </a:prstGeom>
        </p:spPr>
        <p:txBody>
          <a:bodyPr lIns="0" tIns="0" rIns="0" bIns="0" rtlCol="0" anchor="t">
            <a:spAutoFit/>
          </a:bodyPr>
          <a:lstStyle/>
          <a:p>
            <a:pPr algn="just">
              <a:lnSpc>
                <a:spcPts val="5260"/>
              </a:lnSpc>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2. Các bước &amp; Khái niệm chính:</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 name="TextBox 6"/>
          <p:cNvSpPr txBox="1"/>
          <p:nvPr/>
        </p:nvSpPr>
        <p:spPr>
          <a:xfrm>
            <a:off x="1442380" y="3791079"/>
            <a:ext cx="12416982" cy="3376953"/>
          </a:xfrm>
          <a:prstGeom prst="rect">
            <a:avLst/>
          </a:prstGeom>
        </p:spPr>
        <p:txBody>
          <a:bodyPr lIns="0" tIns="0" rIns="0" bIns="0" rtlCol="0" anchor="t">
            <a:spAutoFit/>
          </a:bodyPr>
          <a:lstStyle/>
          <a:p>
            <a:pPr marL="685165" lvl="1" indent="-342900"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C Versus và FORTRAN Order (Thứ tự lưu trữ trong bộ nhớ)</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1370330" lvl="2" indent="-456565"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NumPy lưu trữ dữ liệu trong bộ nhớ theo:</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2056130" lvl="3" indent="-513715"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C/Row-major order (mặc định): các phần tử trong mỗi hàng nằm liền nhau trong bộ nhớ.</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2056130" lvl="3" indent="-513715"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For</a:t>
            </a:r>
            <a:r>
              <a:rPr lang="en-US" sz="3175" spc="6">
                <a:solidFill>
                  <a:srgbClr val="FFFFFF"/>
                </a:solidFill>
                <a:latin typeface="Poppins" panose="00000500000000000000"/>
                <a:ea typeface="Poppins" panose="00000500000000000000"/>
                <a:cs typeface="Poppins" panose="00000500000000000000"/>
                <a:sym typeface="Poppins" panose="00000500000000000000"/>
              </a:rPr>
              <a:t>tran/Column-major order: các phần tử trong mỗi cột nằm liền nhau.</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933179" y="1243398"/>
            <a:ext cx="8366049" cy="4376857"/>
          </a:xfrm>
          <a:custGeom>
            <a:avLst/>
            <a:gdLst/>
            <a:ahLst/>
            <a:cxnLst/>
            <a:rect l="l" t="t" r="r" b="b"/>
            <a:pathLst>
              <a:path w="8366049" h="4376857">
                <a:moveTo>
                  <a:pt x="0" y="0"/>
                </a:moveTo>
                <a:lnTo>
                  <a:pt x="8366049" y="0"/>
                </a:lnTo>
                <a:lnTo>
                  <a:pt x="8366049" y="4376857"/>
                </a:lnTo>
                <a:lnTo>
                  <a:pt x="0" y="4376857"/>
                </a:lnTo>
                <a:lnTo>
                  <a:pt x="0" y="0"/>
                </a:lnTo>
                <a:close/>
              </a:path>
            </a:pathLst>
          </a:custGeom>
          <a:blipFill>
            <a:blip r:embed="rId1"/>
            <a:stretch>
              <a:fillRect/>
            </a:stretch>
          </a:blipFill>
        </p:spPr>
      </p:sp>
      <p:sp>
        <p:nvSpPr>
          <p:cNvPr id="3" name="TextBox 3"/>
          <p:cNvSpPr txBox="1"/>
          <p:nvPr/>
        </p:nvSpPr>
        <p:spPr>
          <a:xfrm>
            <a:off x="1329830" y="461622"/>
            <a:ext cx="2129894" cy="567078"/>
          </a:xfrm>
          <a:prstGeom prst="rect">
            <a:avLst/>
          </a:prstGeom>
        </p:spPr>
        <p:txBody>
          <a:bodyPr lIns="0" tIns="0" rIns="0" bIns="0" rtlCol="0" anchor="t">
            <a:spAutoFit/>
          </a:bodyPr>
          <a:lstStyle/>
          <a:p>
            <a:pPr marL="685165" lvl="1" indent="-342900"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Ví dụ:</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4" name="TextBox 4"/>
          <p:cNvSpPr txBox="1"/>
          <p:nvPr/>
        </p:nvSpPr>
        <p:spPr>
          <a:xfrm>
            <a:off x="1057378" y="5923514"/>
            <a:ext cx="16173244" cy="3938928"/>
          </a:xfrm>
          <a:prstGeom prst="rect">
            <a:avLst/>
          </a:prstGeom>
        </p:spPr>
        <p:txBody>
          <a:bodyPr lIns="0" tIns="0" rIns="0" bIns="0" rtlCol="0" anchor="t">
            <a:spAutoFit/>
          </a:bodyPr>
          <a:lstStyle/>
          <a:p>
            <a:pPr marL="685165" lvl="1" indent="-342900"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Giải thích:</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1370330" lvl="2" indent="-456565"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np.arange(12).reshape((3, 4))→ Tạo mảng 12 phần tử từ 0 → 11, sau đó reshape thành 3 hàng × 4 cột</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1370330" lvl="2" indent="-456565"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arr</a:t>
            </a:r>
            <a:r>
              <a:rPr lang="en-US" sz="3175" spc="6">
                <a:solidFill>
                  <a:srgbClr val="FFFFFF"/>
                </a:solidFill>
                <a:latin typeface="Poppins" panose="00000500000000000000"/>
                <a:ea typeface="Poppins" panose="00000500000000000000"/>
                <a:cs typeface="Poppins" panose="00000500000000000000"/>
                <a:sym typeface="Poppins" panose="00000500000000000000"/>
              </a:rPr>
              <a:t>.ravel()→ Làm phẳng (flatten) mảng theo C-order (row-major order) – tức là đọc theo hàng (row by row).</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1370330" lvl="2" indent="-456565"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arr.ravel('F')→ Làm phẳng mảng theo Fortran order (column-major order) – tức là đọc theo cột (column by column).</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A.2 Advanced Array Manipulation</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Freeform 5"/>
          <p:cNvSpPr/>
          <p:nvPr/>
        </p:nvSpPr>
        <p:spPr>
          <a:xfrm>
            <a:off x="1235540" y="4697878"/>
            <a:ext cx="6958650" cy="5438273"/>
          </a:xfrm>
          <a:custGeom>
            <a:avLst/>
            <a:gdLst/>
            <a:ahLst/>
            <a:cxnLst/>
            <a:rect l="l" t="t" r="r" b="b"/>
            <a:pathLst>
              <a:path w="6958650" h="5438273">
                <a:moveTo>
                  <a:pt x="0" y="0"/>
                </a:moveTo>
                <a:lnTo>
                  <a:pt x="6958650" y="0"/>
                </a:lnTo>
                <a:lnTo>
                  <a:pt x="6958650" y="5438272"/>
                </a:lnTo>
                <a:lnTo>
                  <a:pt x="0" y="5438272"/>
                </a:lnTo>
                <a:lnTo>
                  <a:pt x="0" y="0"/>
                </a:lnTo>
                <a:close/>
              </a:path>
            </a:pathLst>
          </a:custGeom>
          <a:blipFill>
            <a:blip r:embed="rId1"/>
            <a:stretch>
              <a:fillRect/>
            </a:stretch>
          </a:blipFill>
        </p:spPr>
      </p:sp>
      <p:sp>
        <p:nvSpPr>
          <p:cNvPr id="6" name="TextBox 6"/>
          <p:cNvSpPr txBox="1"/>
          <p:nvPr/>
        </p:nvSpPr>
        <p:spPr>
          <a:xfrm>
            <a:off x="1442380" y="2736291"/>
            <a:ext cx="8930834" cy="740462"/>
          </a:xfrm>
          <a:prstGeom prst="rect">
            <a:avLst/>
          </a:prstGeom>
        </p:spPr>
        <p:txBody>
          <a:bodyPr lIns="0" tIns="0" rIns="0" bIns="0" rtlCol="0" anchor="t">
            <a:spAutoFit/>
          </a:bodyPr>
          <a:lstStyle/>
          <a:p>
            <a:pPr algn="just">
              <a:lnSpc>
                <a:spcPts val="5260"/>
              </a:lnSpc>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2. Các bước &amp; Khái niệm chính:</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TextBox 7"/>
          <p:cNvSpPr txBox="1"/>
          <p:nvPr/>
        </p:nvSpPr>
        <p:spPr>
          <a:xfrm>
            <a:off x="1442380" y="3391029"/>
            <a:ext cx="12416982" cy="1129053"/>
          </a:xfrm>
          <a:prstGeom prst="rect">
            <a:avLst/>
          </a:prstGeom>
        </p:spPr>
        <p:txBody>
          <a:bodyPr lIns="0" tIns="0" rIns="0" bIns="0" rtlCol="0" anchor="t">
            <a:spAutoFit/>
          </a:bodyPr>
          <a:lstStyle/>
          <a:p>
            <a:pPr marL="685165" lvl="1" indent="-342900"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Concatenating và Splitting Arrays</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445"/>
              </a:lnSpc>
            </a:pPr>
            <a:r>
              <a:rPr lang="en-US" sz="3175" spc="6">
                <a:solidFill>
                  <a:srgbClr val="FFFFFF"/>
                </a:solidFill>
                <a:latin typeface="Poppins" panose="00000500000000000000"/>
                <a:ea typeface="Poppins" panose="00000500000000000000"/>
                <a:cs typeface="Poppins" panose="00000500000000000000"/>
                <a:sym typeface="Poppins" panose="00000500000000000000"/>
              </a:rPr>
              <a:t>Ví dụ:</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8" name="TextBox 8"/>
          <p:cNvSpPr txBox="1"/>
          <p:nvPr/>
        </p:nvSpPr>
        <p:spPr>
          <a:xfrm>
            <a:off x="8687787" y="4434357"/>
            <a:ext cx="9510272" cy="4500903"/>
          </a:xfrm>
          <a:prstGeom prst="rect">
            <a:avLst/>
          </a:prstGeom>
        </p:spPr>
        <p:txBody>
          <a:bodyPr lIns="0" tIns="0" rIns="0" bIns="0" rtlCol="0" anchor="t">
            <a:spAutoFit/>
          </a:bodyPr>
          <a:lstStyle/>
          <a:p>
            <a:pPr marL="685165" lvl="1" indent="-342900"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Giải thích:</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1370330" lvl="2" indent="-456565"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Tạo 2 mảng ban đầu → Cả hai mảng đều có kích thước (2, 3) (2 hàng, 3 cột).</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1370330" lvl="2" indent="-456565"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np.concatenate([...], axis=0)</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2056130" lvl="3" indent="-513715"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Ghép theo hàng (vertical stacking) → thêm mảng arr2 bên dưới arr1.</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2056130" lvl="3" indent="-513715"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Trục 0 (axis=0) là chiều hàng, nên số cột phải bằng nhau.</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A.2 Advanced Array Manipulation</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Freeform 5"/>
          <p:cNvSpPr/>
          <p:nvPr/>
        </p:nvSpPr>
        <p:spPr>
          <a:xfrm>
            <a:off x="1028700" y="5143500"/>
            <a:ext cx="8343761" cy="2827640"/>
          </a:xfrm>
          <a:custGeom>
            <a:avLst/>
            <a:gdLst/>
            <a:ahLst/>
            <a:cxnLst/>
            <a:rect l="l" t="t" r="r" b="b"/>
            <a:pathLst>
              <a:path w="8343761" h="2827640">
                <a:moveTo>
                  <a:pt x="0" y="0"/>
                </a:moveTo>
                <a:lnTo>
                  <a:pt x="8343761" y="0"/>
                </a:lnTo>
                <a:lnTo>
                  <a:pt x="8343761" y="2827640"/>
                </a:lnTo>
                <a:lnTo>
                  <a:pt x="0" y="2827640"/>
                </a:lnTo>
                <a:lnTo>
                  <a:pt x="0" y="0"/>
                </a:lnTo>
                <a:close/>
              </a:path>
            </a:pathLst>
          </a:custGeom>
          <a:blipFill>
            <a:blip r:embed="rId1"/>
            <a:stretch>
              <a:fillRect t="-661" b="-661"/>
            </a:stretch>
          </a:blipFill>
        </p:spPr>
      </p:sp>
      <p:sp>
        <p:nvSpPr>
          <p:cNvPr id="6" name="TextBox 6"/>
          <p:cNvSpPr txBox="1"/>
          <p:nvPr/>
        </p:nvSpPr>
        <p:spPr>
          <a:xfrm>
            <a:off x="1442380" y="2736291"/>
            <a:ext cx="8930834" cy="740462"/>
          </a:xfrm>
          <a:prstGeom prst="rect">
            <a:avLst/>
          </a:prstGeom>
        </p:spPr>
        <p:txBody>
          <a:bodyPr lIns="0" tIns="0" rIns="0" bIns="0" rtlCol="0" anchor="t">
            <a:spAutoFit/>
          </a:bodyPr>
          <a:lstStyle/>
          <a:p>
            <a:pPr algn="just">
              <a:lnSpc>
                <a:spcPts val="5260"/>
              </a:lnSpc>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2. Các bước &amp; Khái niệm chính:</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TextBox 7"/>
          <p:cNvSpPr txBox="1"/>
          <p:nvPr/>
        </p:nvSpPr>
        <p:spPr>
          <a:xfrm>
            <a:off x="1442380" y="3391029"/>
            <a:ext cx="12416982" cy="1129053"/>
          </a:xfrm>
          <a:prstGeom prst="rect">
            <a:avLst/>
          </a:prstGeom>
        </p:spPr>
        <p:txBody>
          <a:bodyPr lIns="0" tIns="0" rIns="0" bIns="0" rtlCol="0" anchor="t">
            <a:spAutoFit/>
          </a:bodyPr>
          <a:lstStyle/>
          <a:p>
            <a:pPr marL="685165" lvl="1" indent="-342900"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Repeating Elements – Hàm repeat và tile</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445"/>
              </a:lnSpc>
            </a:pPr>
            <a:r>
              <a:rPr lang="en-US" sz="3175" spc="6">
                <a:solidFill>
                  <a:srgbClr val="FFFFFF"/>
                </a:solidFill>
                <a:latin typeface="Poppins" panose="00000500000000000000"/>
                <a:ea typeface="Poppins" panose="00000500000000000000"/>
                <a:cs typeface="Poppins" panose="00000500000000000000"/>
                <a:sym typeface="Poppins" panose="00000500000000000000"/>
              </a:rPr>
              <a:t>Ví dụ:</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8" name="TextBox 8"/>
          <p:cNvSpPr txBox="1"/>
          <p:nvPr/>
        </p:nvSpPr>
        <p:spPr>
          <a:xfrm>
            <a:off x="8777728" y="4264006"/>
            <a:ext cx="9510272" cy="3938928"/>
          </a:xfrm>
          <a:prstGeom prst="rect">
            <a:avLst/>
          </a:prstGeom>
        </p:spPr>
        <p:txBody>
          <a:bodyPr lIns="0" tIns="0" rIns="0" bIns="0" rtlCol="0" anchor="t">
            <a:spAutoFit/>
          </a:bodyPr>
          <a:lstStyle/>
          <a:p>
            <a:pPr marL="685165" lvl="1" indent="-342900"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Giải thích:</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1370330" lvl="2" indent="-456565"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np.arange(3)→ Tạo mảng [0, 1, 2].</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a:p>
            <a:pPr marL="1370330" lvl="2" indent="-456565" algn="l">
              <a:lnSpc>
                <a:spcPts val="4445"/>
              </a:lnSpc>
              <a:buFont typeface="Arial" panose="020B0604020202020204"/>
              <a:buChar char="⚬"/>
            </a:pPr>
            <a:r>
              <a:rPr lang="en-US" sz="3175" spc="6">
                <a:solidFill>
                  <a:srgbClr val="FFFFFF"/>
                </a:solidFill>
                <a:latin typeface="Poppins" panose="00000500000000000000"/>
                <a:ea typeface="Poppins" panose="00000500000000000000"/>
                <a:cs typeface="Poppins" panose="00000500000000000000"/>
                <a:sym typeface="Poppins" panose="00000500000000000000"/>
              </a:rPr>
              <a:t>arr</a:t>
            </a:r>
            <a:r>
              <a:rPr lang="en-US" sz="3175" spc="6">
                <a:solidFill>
                  <a:srgbClr val="FFFFFF"/>
                </a:solidFill>
                <a:latin typeface="Poppins" panose="00000500000000000000"/>
                <a:ea typeface="Poppins" panose="00000500000000000000"/>
                <a:cs typeface="Poppins" panose="00000500000000000000"/>
                <a:sym typeface="Poppins" panose="00000500000000000000"/>
              </a:rPr>
              <a:t>.repeat(3)→ Mỗi phần tử trong arr được lặp lại 3 lần liên tiếp.NumPy sẽ nhân đôi các giá trị này trong mảng đầu ra, nhưng không thay đổi mảng gốc.</a:t>
            </a:r>
            <a:endParaRPr lang="en-US" sz="3175" spc="6">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A.2 Advanced Array Manipulation</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TextBox 5"/>
          <p:cNvSpPr txBox="1"/>
          <p:nvPr/>
        </p:nvSpPr>
        <p:spPr>
          <a:xfrm>
            <a:off x="1442380" y="2736291"/>
            <a:ext cx="8930834" cy="740462"/>
          </a:xfrm>
          <a:prstGeom prst="rect">
            <a:avLst/>
          </a:prstGeom>
        </p:spPr>
        <p:txBody>
          <a:bodyPr lIns="0" tIns="0" rIns="0" bIns="0" rtlCol="0" anchor="t">
            <a:spAutoFit/>
          </a:bodyPr>
          <a:lstStyle/>
          <a:p>
            <a:pPr algn="just">
              <a:lnSpc>
                <a:spcPts val="5260"/>
              </a:lnSpc>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3. Kết quả &amp; nhận xét:</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 name="TextBox 6"/>
          <p:cNvSpPr txBox="1"/>
          <p:nvPr/>
        </p:nvSpPr>
        <p:spPr>
          <a:xfrm>
            <a:off x="1442380" y="3735842"/>
            <a:ext cx="15816920" cy="5587997"/>
          </a:xfrm>
          <a:prstGeom prst="rect">
            <a:avLst/>
          </a:prstGeom>
        </p:spPr>
        <p:txBody>
          <a:bodyPr lIns="0" tIns="0" rIns="0" bIns="0" rtlCol="0" anchor="t">
            <a:spAutoFit/>
          </a:bodyPr>
          <a:lstStyle/>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Kết quả: </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1511300" lvl="2" indent="-50355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Các thao tác reshape, ravel, và flatten giúp chuyển đổi linh hoạt hình dạng dữ liệu mà không cần sao chép.</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1511300" lvl="2" indent="-50355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NumPy hỗ trợ nhiều cách lưu trữ và truy cập bộ nhớ (C/F order) để tương thích với các ngôn ngữ khác (Python, Fortran, C).</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1511300" lvl="2" indent="-50355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Hà</a:t>
            </a:r>
            <a:r>
              <a:rPr lang="en-US" sz="3500" spc="7">
                <a:solidFill>
                  <a:srgbClr val="FFFFFF"/>
                </a:solidFill>
                <a:latin typeface="Poppins" panose="00000500000000000000"/>
                <a:ea typeface="Poppins" panose="00000500000000000000"/>
                <a:cs typeface="Poppins" panose="00000500000000000000"/>
                <a:sym typeface="Poppins" panose="00000500000000000000"/>
              </a:rPr>
              <a:t>m concatenate, split, tile, repeat giúp xây dựng và biến đổi mảng phức tạp dễ dàng.</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1511300" lvl="2" indent="-50355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Các</a:t>
            </a:r>
            <a:r>
              <a:rPr lang="en-US" sz="3500" spc="7">
                <a:solidFill>
                  <a:srgbClr val="FFFFFF"/>
                </a:solidFill>
                <a:latin typeface="Poppins" panose="00000500000000000000"/>
                <a:ea typeface="Poppins" panose="00000500000000000000"/>
                <a:cs typeface="Poppins" panose="00000500000000000000"/>
                <a:sym typeface="Poppins" panose="00000500000000000000"/>
              </a:rPr>
              <a:t> phương thức take và put cung cấp truy cập nhanh và hiệu quả khi chỉ thao tác trên một trục cụ thể.</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4096" r="-14096" b="-51837"/>
            </a:stretch>
          </a:blipFill>
        </p:spPr>
      </p:sp>
      <p:sp>
        <p:nvSpPr>
          <p:cNvPr id="3" name="TextBox 3"/>
          <p:cNvSpPr txBox="1"/>
          <p:nvPr/>
        </p:nvSpPr>
        <p:spPr>
          <a:xfrm>
            <a:off x="-256849" y="2144794"/>
            <a:ext cx="11605938" cy="4514419"/>
          </a:xfrm>
          <a:prstGeom prst="rect">
            <a:avLst/>
          </a:prstGeom>
        </p:spPr>
        <p:txBody>
          <a:bodyPr lIns="0" tIns="0" rIns="0" bIns="0" rtlCol="0" anchor="t">
            <a:spAutoFit/>
          </a:bodyPr>
          <a:lstStyle/>
          <a:p>
            <a:pPr algn="ctr">
              <a:lnSpc>
                <a:spcPts val="11615"/>
              </a:lnSpc>
            </a:pPr>
            <a:r>
              <a:rPr lang="en-US" sz="12485">
                <a:solidFill>
                  <a:srgbClr val="FFFFFF"/>
                </a:solidFill>
                <a:latin typeface="Zen Dots"/>
                <a:ea typeface="Zen Dots"/>
                <a:cs typeface="Zen Dots"/>
                <a:sym typeface="Zen Dots"/>
              </a:rPr>
              <a:t>A3 - BROADCASTING</a:t>
            </a:r>
            <a:endParaRPr lang="en-US" sz="12485">
              <a:solidFill>
                <a:srgbClr val="FFFFFF"/>
              </a:solidFill>
              <a:latin typeface="Zen Dots"/>
              <a:ea typeface="Zen Dots"/>
              <a:cs typeface="Zen Dots"/>
              <a:sym typeface="Zen Dots"/>
            </a:endParaRPr>
          </a:p>
        </p:txBody>
      </p:sp>
      <p:sp>
        <p:nvSpPr>
          <p:cNvPr id="4" name="TextBox 4"/>
          <p:cNvSpPr txBox="1"/>
          <p:nvPr/>
        </p:nvSpPr>
        <p:spPr>
          <a:xfrm>
            <a:off x="8528202" y="9061735"/>
            <a:ext cx="1274721" cy="451551"/>
          </a:xfrm>
          <a:prstGeom prst="rect">
            <a:avLst/>
          </a:prstGeom>
        </p:spPr>
        <p:txBody>
          <a:bodyPr lIns="0" tIns="0" rIns="0" bIns="0" rtlCol="0" anchor="t">
            <a:spAutoFit/>
          </a:bodyPr>
          <a:lstStyle/>
          <a:p>
            <a:pPr algn="ctr">
              <a:lnSpc>
                <a:spcPts val="3460"/>
              </a:lnSpc>
            </a:pPr>
            <a:r>
              <a:rPr lang="en-US" sz="2470">
                <a:solidFill>
                  <a:srgbClr val="FFFFFF"/>
                </a:solidFill>
                <a:latin typeface="Poppins" panose="00000500000000000000"/>
                <a:ea typeface="Poppins" panose="00000500000000000000"/>
                <a:cs typeface="Poppins" panose="00000500000000000000"/>
                <a:sym typeface="Poppins" panose="00000500000000000000"/>
              </a:rPr>
              <a:t>-</a:t>
            </a:r>
            <a:endParaRPr lang="en-US" sz="247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5" name="TextBox 5"/>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79</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239080" y="414152"/>
            <a:ext cx="18048920" cy="1371271"/>
            <a:chOff x="0" y="0"/>
            <a:chExt cx="4753625" cy="361158"/>
          </a:xfrm>
        </p:grpSpPr>
        <p:sp>
          <p:nvSpPr>
            <p:cNvPr id="3" name="Freeform 3"/>
            <p:cNvSpPr/>
            <p:nvPr/>
          </p:nvSpPr>
          <p:spPr>
            <a:xfrm>
              <a:off x="0" y="0"/>
              <a:ext cx="4753625" cy="361158"/>
            </a:xfrm>
            <a:custGeom>
              <a:avLst/>
              <a:gdLst/>
              <a:ahLst/>
              <a:cxnLst/>
              <a:rect l="l" t="t" r="r" b="b"/>
              <a:pathLst>
                <a:path w="4753625" h="361158">
                  <a:moveTo>
                    <a:pt x="42894" y="0"/>
                  </a:moveTo>
                  <a:lnTo>
                    <a:pt x="4710731" y="0"/>
                  </a:lnTo>
                  <a:cubicBezTo>
                    <a:pt x="4722107" y="0"/>
                    <a:pt x="4733017" y="4519"/>
                    <a:pt x="4741061" y="12563"/>
                  </a:cubicBezTo>
                  <a:cubicBezTo>
                    <a:pt x="4749106" y="20608"/>
                    <a:pt x="4753625" y="31518"/>
                    <a:pt x="4753625" y="42894"/>
                  </a:cubicBezTo>
                  <a:lnTo>
                    <a:pt x="4753625" y="318264"/>
                  </a:lnTo>
                  <a:cubicBezTo>
                    <a:pt x="4753625" y="329640"/>
                    <a:pt x="4749106" y="340550"/>
                    <a:pt x="4741061" y="348594"/>
                  </a:cubicBezTo>
                  <a:cubicBezTo>
                    <a:pt x="4733017" y="356639"/>
                    <a:pt x="4722107" y="361158"/>
                    <a:pt x="4710731" y="361158"/>
                  </a:cubicBezTo>
                  <a:lnTo>
                    <a:pt x="42894" y="361158"/>
                  </a:lnTo>
                  <a:cubicBezTo>
                    <a:pt x="31518" y="361158"/>
                    <a:pt x="20608" y="356639"/>
                    <a:pt x="12563" y="348594"/>
                  </a:cubicBezTo>
                  <a:cubicBezTo>
                    <a:pt x="4519" y="340550"/>
                    <a:pt x="0" y="329640"/>
                    <a:pt x="0" y="318264"/>
                  </a:cubicBezTo>
                  <a:lnTo>
                    <a:pt x="0" y="42894"/>
                  </a:lnTo>
                  <a:cubicBezTo>
                    <a:pt x="0" y="31518"/>
                    <a:pt x="4519" y="20608"/>
                    <a:pt x="12563" y="12563"/>
                  </a:cubicBezTo>
                  <a:cubicBezTo>
                    <a:pt x="20608" y="4519"/>
                    <a:pt x="31518" y="0"/>
                    <a:pt x="42894" y="0"/>
                  </a:cubicBezTo>
                  <a:close/>
                </a:path>
              </a:pathLst>
            </a:custGeom>
            <a:solidFill>
              <a:srgbClr val="00FFFF"/>
            </a:solidFill>
          </p:spPr>
        </p:sp>
        <p:sp>
          <p:nvSpPr>
            <p:cNvPr id="4" name="TextBox 4"/>
            <p:cNvSpPr txBox="1"/>
            <p:nvPr/>
          </p:nvSpPr>
          <p:spPr>
            <a:xfrm>
              <a:off x="0" y="-142875"/>
              <a:ext cx="4753625" cy="504033"/>
            </a:xfrm>
            <a:prstGeom prst="rect">
              <a:avLst/>
            </a:prstGeom>
          </p:spPr>
          <p:txBody>
            <a:bodyPr lIns="50800" tIns="50800" rIns="50800" bIns="50800" rtlCol="0" anchor="ctr"/>
            <a:lstStyle/>
            <a:p>
              <a:pPr algn="ctr">
                <a:lnSpc>
                  <a:spcPts val="7280"/>
                </a:lnSpc>
              </a:pPr>
              <a:r>
                <a:rPr lang="en-US" sz="5200" b="1" spc="10">
                  <a:solidFill>
                    <a:srgbClr val="000000"/>
                  </a:solidFill>
                  <a:latin typeface="Poppins Bold" panose="00000800000000000000"/>
                  <a:ea typeface="Poppins Bold" panose="00000800000000000000"/>
                  <a:cs typeface="Poppins Bold" panose="00000800000000000000"/>
                  <a:sym typeface="Poppins Bold" panose="00000800000000000000"/>
                </a:rPr>
                <a:t>Biểu đồ phân tích loại thiết bị truy cập</a:t>
              </a:r>
              <a:endParaRPr lang="en-US" sz="5200" b="1" spc="10">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149749" y="2740944"/>
            <a:ext cx="4001809" cy="4001809"/>
          </a:xfrm>
          <a:custGeom>
            <a:avLst/>
            <a:gdLst/>
            <a:ahLst/>
            <a:cxnLst/>
            <a:rect l="l" t="t" r="r" b="b"/>
            <a:pathLst>
              <a:path w="4001809" h="4001809">
                <a:moveTo>
                  <a:pt x="0" y="0"/>
                </a:moveTo>
                <a:lnTo>
                  <a:pt x="4001809" y="0"/>
                </a:lnTo>
                <a:lnTo>
                  <a:pt x="4001809" y="4001809"/>
                </a:lnTo>
                <a:lnTo>
                  <a:pt x="0" y="40018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AutoShape 6"/>
          <p:cNvSpPr/>
          <p:nvPr/>
        </p:nvSpPr>
        <p:spPr>
          <a:xfrm>
            <a:off x="1028683" y="9272587"/>
            <a:ext cx="16230600" cy="19050"/>
          </a:xfrm>
          <a:prstGeom prst="line">
            <a:avLst/>
          </a:prstGeom>
          <a:ln w="19050" cap="flat">
            <a:solidFill>
              <a:srgbClr val="FFFFFF"/>
            </a:solidFill>
            <a:prstDash val="solid"/>
            <a:headEnd type="none" w="sm" len="sm"/>
            <a:tailEnd type="none" w="sm" len="sm"/>
          </a:ln>
        </p:spPr>
      </p:sp>
      <p:sp>
        <p:nvSpPr>
          <p:cNvPr id="7" name="Freeform 7"/>
          <p:cNvSpPr/>
          <p:nvPr/>
        </p:nvSpPr>
        <p:spPr>
          <a:xfrm rot="-1886788">
            <a:off x="16349986" y="3775189"/>
            <a:ext cx="4464076" cy="4464076"/>
          </a:xfrm>
          <a:custGeom>
            <a:avLst/>
            <a:gdLst/>
            <a:ahLst/>
            <a:cxnLst/>
            <a:rect l="l" t="t" r="r" b="b"/>
            <a:pathLst>
              <a:path w="4464076" h="4464076">
                <a:moveTo>
                  <a:pt x="0" y="0"/>
                </a:moveTo>
                <a:lnTo>
                  <a:pt x="4464076" y="0"/>
                </a:lnTo>
                <a:lnTo>
                  <a:pt x="4464076" y="4464076"/>
                </a:lnTo>
                <a:lnTo>
                  <a:pt x="0" y="44640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3362277" y="1975923"/>
            <a:ext cx="11563446" cy="7152747"/>
          </a:xfrm>
          <a:custGeom>
            <a:avLst/>
            <a:gdLst/>
            <a:ahLst/>
            <a:cxnLst/>
            <a:rect l="l" t="t" r="r" b="b"/>
            <a:pathLst>
              <a:path w="11563446" h="7152747">
                <a:moveTo>
                  <a:pt x="0" y="0"/>
                </a:moveTo>
                <a:lnTo>
                  <a:pt x="11563446" y="0"/>
                </a:lnTo>
                <a:lnTo>
                  <a:pt x="11563446" y="7152748"/>
                </a:lnTo>
                <a:lnTo>
                  <a:pt x="0" y="7152748"/>
                </a:lnTo>
                <a:lnTo>
                  <a:pt x="0" y="0"/>
                </a:lnTo>
                <a:close/>
              </a:path>
            </a:pathLst>
          </a:custGeom>
          <a:blipFill>
            <a:blip r:embed="rId3"/>
            <a:stretch>
              <a:fillRect/>
            </a:stretch>
          </a:blipFill>
        </p:spPr>
      </p:sp>
      <p:sp>
        <p:nvSpPr>
          <p:cNvPr id="9" name="TextBox 9"/>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8</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A3 - Broadcasting</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Freeform 5"/>
          <p:cNvSpPr/>
          <p:nvPr/>
        </p:nvSpPr>
        <p:spPr>
          <a:xfrm>
            <a:off x="9144000" y="2906533"/>
            <a:ext cx="9090084" cy="6351767"/>
          </a:xfrm>
          <a:custGeom>
            <a:avLst/>
            <a:gdLst/>
            <a:ahLst/>
            <a:cxnLst/>
            <a:rect l="l" t="t" r="r" b="b"/>
            <a:pathLst>
              <a:path w="9090084" h="6351767">
                <a:moveTo>
                  <a:pt x="0" y="0"/>
                </a:moveTo>
                <a:lnTo>
                  <a:pt x="9090084" y="0"/>
                </a:lnTo>
                <a:lnTo>
                  <a:pt x="9090084" y="6351767"/>
                </a:lnTo>
                <a:lnTo>
                  <a:pt x="0" y="6351767"/>
                </a:lnTo>
                <a:lnTo>
                  <a:pt x="0" y="0"/>
                </a:lnTo>
                <a:close/>
              </a:path>
            </a:pathLst>
          </a:custGeom>
          <a:blipFill>
            <a:blip r:embed="rId1"/>
            <a:stretch>
              <a:fillRect/>
            </a:stretch>
          </a:blipFill>
        </p:spPr>
      </p:sp>
      <p:sp>
        <p:nvSpPr>
          <p:cNvPr id="6" name="TextBox 6"/>
          <p:cNvSpPr txBox="1"/>
          <p:nvPr/>
        </p:nvSpPr>
        <p:spPr>
          <a:xfrm>
            <a:off x="1442380" y="2337000"/>
            <a:ext cx="8930834" cy="740462"/>
          </a:xfrm>
          <a:prstGeom prst="rect">
            <a:avLst/>
          </a:prstGeom>
        </p:spPr>
        <p:txBody>
          <a:bodyPr lIns="0" tIns="0" rIns="0" bIns="0" rtlCol="0" anchor="t">
            <a:spAutoFit/>
          </a:bodyPr>
          <a:lstStyle/>
          <a:p>
            <a:pPr algn="just">
              <a:lnSpc>
                <a:spcPts val="5260"/>
              </a:lnSpc>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Khái niệm</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TextBox 7"/>
          <p:cNvSpPr txBox="1"/>
          <p:nvPr/>
        </p:nvSpPr>
        <p:spPr>
          <a:xfrm>
            <a:off x="55975" y="2963162"/>
            <a:ext cx="9088025" cy="7851879"/>
          </a:xfrm>
          <a:prstGeom prst="rect">
            <a:avLst/>
          </a:prstGeom>
        </p:spPr>
        <p:txBody>
          <a:bodyPr lIns="0" tIns="0" rIns="0" bIns="0" rtlCol="0" anchor="t">
            <a:spAutoFit/>
          </a:bodyPr>
          <a:lstStyle/>
          <a:p>
            <a:pPr marL="796290" lvl="1" indent="-398145" algn="l">
              <a:lnSpc>
                <a:spcPts val="5165"/>
              </a:lnSpc>
              <a:buFont typeface="Arial" panose="020B0604020202020204"/>
              <a:buChar char="•"/>
            </a:pPr>
            <a:r>
              <a:rPr lang="en-US" sz="3690" spc="7">
                <a:solidFill>
                  <a:srgbClr val="FFFFFF"/>
                </a:solidFill>
                <a:latin typeface="Poppins" panose="00000500000000000000"/>
                <a:ea typeface="Poppins" panose="00000500000000000000"/>
                <a:cs typeface="Poppins" panose="00000500000000000000"/>
                <a:sym typeface="Poppins" panose="00000500000000000000"/>
              </a:rPr>
              <a:t>Broadcasting là cơ chế tự động mở rộng kích thước mảng khi thực hiện phép toán giữa c</a:t>
            </a:r>
            <a:r>
              <a:rPr lang="en-US" sz="3690" spc="7">
                <a:solidFill>
                  <a:srgbClr val="FFFFFF"/>
                </a:solidFill>
                <a:latin typeface="Poppins" panose="00000500000000000000"/>
                <a:ea typeface="Poppins" panose="00000500000000000000"/>
                <a:cs typeface="Poppins" panose="00000500000000000000"/>
                <a:sym typeface="Poppins" panose="00000500000000000000"/>
              </a:rPr>
              <a:t>ác</a:t>
            </a:r>
            <a:r>
              <a:rPr lang="en-US" sz="3690" spc="7">
                <a:solidFill>
                  <a:srgbClr val="FFFFFF"/>
                </a:solidFill>
                <a:latin typeface="Poppins" panose="00000500000000000000"/>
                <a:ea typeface="Poppins" panose="00000500000000000000"/>
                <a:cs typeface="Poppins" panose="00000500000000000000"/>
                <a:sym typeface="Poppins" panose="00000500000000000000"/>
              </a:rPr>
              <a:t> mảng khác shape.</a:t>
            </a:r>
            <a:endParaRPr lang="en-US" sz="3690" spc="7">
              <a:solidFill>
                <a:srgbClr val="FFFFFF"/>
              </a:solidFill>
              <a:latin typeface="Poppins" panose="00000500000000000000"/>
              <a:ea typeface="Poppins" panose="00000500000000000000"/>
              <a:cs typeface="Poppins" panose="00000500000000000000"/>
              <a:sym typeface="Poppins" panose="00000500000000000000"/>
            </a:endParaRPr>
          </a:p>
          <a:p>
            <a:pPr marL="796290" lvl="1" indent="-398145" algn="l">
              <a:lnSpc>
                <a:spcPts val="5165"/>
              </a:lnSpc>
              <a:buFont typeface="Arial" panose="020B0604020202020204"/>
              <a:buChar char="•"/>
            </a:pPr>
            <a:r>
              <a:rPr lang="en-US" sz="3690" spc="7">
                <a:solidFill>
                  <a:srgbClr val="FFFFFF"/>
                </a:solidFill>
                <a:latin typeface="Poppins" panose="00000500000000000000"/>
                <a:ea typeface="Poppins" panose="00000500000000000000"/>
                <a:cs typeface="Poppins" panose="00000500000000000000"/>
                <a:sym typeface="Poppins" panose="00000500000000000000"/>
              </a:rPr>
              <a:t>Giúp loại bỏ vòng lặp, tăng tốc và giữ code ngắn gọn.</a:t>
            </a:r>
            <a:endParaRPr lang="en-US" sz="3690"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5165"/>
              </a:lnSpc>
            </a:pPr>
            <a:r>
              <a:rPr lang="en-US" sz="3690" spc="7">
                <a:solidFill>
                  <a:srgbClr val="FFFFFF"/>
                </a:solidFill>
                <a:latin typeface="Poppins" panose="00000500000000000000"/>
                <a:ea typeface="Poppins" panose="00000500000000000000"/>
                <a:cs typeface="Poppins" panose="00000500000000000000"/>
                <a:sym typeface="Poppins" panose="00000500000000000000"/>
              </a:rPr>
              <a:t>🔹 Quy tắc</a:t>
            </a:r>
            <a:endParaRPr lang="en-US" sz="3690" spc="7">
              <a:solidFill>
                <a:srgbClr val="FFFFFF"/>
              </a:solidFill>
              <a:latin typeface="Poppins" panose="00000500000000000000"/>
              <a:ea typeface="Poppins" panose="00000500000000000000"/>
              <a:cs typeface="Poppins" panose="00000500000000000000"/>
              <a:sym typeface="Poppins" panose="00000500000000000000"/>
            </a:endParaRPr>
          </a:p>
          <a:p>
            <a:pPr marL="796290" lvl="1" indent="-398145" algn="l">
              <a:lnSpc>
                <a:spcPts val="5165"/>
              </a:lnSpc>
              <a:buFont typeface="Arial" panose="020B0604020202020204"/>
              <a:buChar char="•"/>
            </a:pPr>
            <a:r>
              <a:rPr lang="en-US" sz="3690" spc="7">
                <a:solidFill>
                  <a:srgbClr val="FFFFFF"/>
                </a:solidFill>
                <a:latin typeface="Poppins" panose="00000500000000000000"/>
                <a:ea typeface="Poppins" panose="00000500000000000000"/>
                <a:cs typeface="Poppins" panose="00000500000000000000"/>
                <a:sym typeface="Poppins" panose="00000500000000000000"/>
              </a:rPr>
              <a:t>Hai mảng</a:t>
            </a:r>
            <a:r>
              <a:rPr lang="en-US" sz="3690" spc="7">
                <a:solidFill>
                  <a:srgbClr val="FFFFFF"/>
                </a:solidFill>
                <a:latin typeface="Poppins" panose="00000500000000000000"/>
                <a:ea typeface="Poppins" panose="00000500000000000000"/>
                <a:cs typeface="Poppins" panose="00000500000000000000"/>
                <a:sym typeface="Poppins" panose="00000500000000000000"/>
              </a:rPr>
              <a:t> tương thích nếu:</a:t>
            </a:r>
            <a:endParaRPr lang="en-US" sz="3690" spc="7">
              <a:solidFill>
                <a:srgbClr val="FFFFFF"/>
              </a:solidFill>
              <a:latin typeface="Poppins" panose="00000500000000000000"/>
              <a:ea typeface="Poppins" panose="00000500000000000000"/>
              <a:cs typeface="Poppins" panose="00000500000000000000"/>
              <a:sym typeface="Poppins" panose="00000500000000000000"/>
            </a:endParaRPr>
          </a:p>
          <a:p>
            <a:pPr marL="796290" lvl="1" indent="-398145" algn="l">
              <a:lnSpc>
                <a:spcPts val="5165"/>
              </a:lnSpc>
              <a:buFont typeface="Arial" panose="020B0604020202020204"/>
              <a:buChar char="•"/>
            </a:pPr>
            <a:r>
              <a:rPr lang="en-US" sz="3690" spc="7">
                <a:solidFill>
                  <a:srgbClr val="FFFFFF"/>
                </a:solidFill>
                <a:latin typeface="Poppins" panose="00000500000000000000"/>
                <a:ea typeface="Poppins" panose="00000500000000000000"/>
                <a:cs typeface="Poppins" panose="00000500000000000000"/>
                <a:sym typeface="Poppins" panose="00000500000000000000"/>
              </a:rPr>
              <a:t>Kích thước trục cuối cùng bằng nhau, hoặc</a:t>
            </a:r>
            <a:endParaRPr lang="en-US" sz="3690" spc="7">
              <a:solidFill>
                <a:srgbClr val="FFFFFF"/>
              </a:solidFill>
              <a:latin typeface="Poppins" panose="00000500000000000000"/>
              <a:ea typeface="Poppins" panose="00000500000000000000"/>
              <a:cs typeface="Poppins" panose="00000500000000000000"/>
              <a:sym typeface="Poppins" panose="00000500000000000000"/>
            </a:endParaRPr>
          </a:p>
          <a:p>
            <a:pPr marL="796290" lvl="1" indent="-398145" algn="l">
              <a:lnSpc>
                <a:spcPts val="5165"/>
              </a:lnSpc>
              <a:buFont typeface="Arial" panose="020B0604020202020204"/>
              <a:buChar char="•"/>
            </a:pPr>
            <a:r>
              <a:rPr lang="en-US" sz="3690" spc="7">
                <a:solidFill>
                  <a:srgbClr val="FFFFFF"/>
                </a:solidFill>
                <a:latin typeface="Poppins" panose="00000500000000000000"/>
                <a:ea typeface="Poppins" panose="00000500000000000000"/>
                <a:cs typeface="Poppins" panose="00000500000000000000"/>
                <a:sym typeface="Poppins" panose="00000500000000000000"/>
              </a:rPr>
              <a:t>Mộ</a:t>
            </a:r>
            <a:r>
              <a:rPr lang="en-US" sz="3690" spc="7">
                <a:solidFill>
                  <a:srgbClr val="FFFFFF"/>
                </a:solidFill>
                <a:latin typeface="Poppins" panose="00000500000000000000"/>
                <a:ea typeface="Poppins" panose="00000500000000000000"/>
                <a:cs typeface="Poppins" panose="00000500000000000000"/>
                <a:sym typeface="Poppins" panose="00000500000000000000"/>
              </a:rPr>
              <a:t>t trong hai có kích thước là 1.</a:t>
            </a:r>
            <a:endParaRPr lang="en-US" sz="3690"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5165"/>
              </a:lnSpc>
            </a:p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89880" y="261466"/>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A3 - Broadcasting</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Freeform 5"/>
          <p:cNvSpPr/>
          <p:nvPr/>
        </p:nvSpPr>
        <p:spPr>
          <a:xfrm>
            <a:off x="8687787" y="2669222"/>
            <a:ext cx="9600213" cy="5766072"/>
          </a:xfrm>
          <a:custGeom>
            <a:avLst/>
            <a:gdLst/>
            <a:ahLst/>
            <a:cxnLst/>
            <a:rect l="l" t="t" r="r" b="b"/>
            <a:pathLst>
              <a:path w="9600213" h="5766072">
                <a:moveTo>
                  <a:pt x="0" y="0"/>
                </a:moveTo>
                <a:lnTo>
                  <a:pt x="9600213" y="0"/>
                </a:lnTo>
                <a:lnTo>
                  <a:pt x="9600213" y="5766072"/>
                </a:lnTo>
                <a:lnTo>
                  <a:pt x="0" y="5766072"/>
                </a:lnTo>
                <a:lnTo>
                  <a:pt x="0" y="0"/>
                </a:lnTo>
                <a:close/>
              </a:path>
            </a:pathLst>
          </a:custGeom>
          <a:blipFill>
            <a:blip r:embed="rId1"/>
            <a:stretch>
              <a:fillRect/>
            </a:stretch>
          </a:blipFill>
        </p:spPr>
      </p:sp>
      <p:sp>
        <p:nvSpPr>
          <p:cNvPr id="6" name="Freeform 6"/>
          <p:cNvSpPr/>
          <p:nvPr/>
        </p:nvSpPr>
        <p:spPr>
          <a:xfrm>
            <a:off x="940103" y="6518602"/>
            <a:ext cx="7038538" cy="1087254"/>
          </a:xfrm>
          <a:custGeom>
            <a:avLst/>
            <a:gdLst/>
            <a:ahLst/>
            <a:cxnLst/>
            <a:rect l="l" t="t" r="r" b="b"/>
            <a:pathLst>
              <a:path w="7038538" h="1087254">
                <a:moveTo>
                  <a:pt x="0" y="0"/>
                </a:moveTo>
                <a:lnTo>
                  <a:pt x="7038538" y="0"/>
                </a:lnTo>
                <a:lnTo>
                  <a:pt x="7038538" y="1087254"/>
                </a:lnTo>
                <a:lnTo>
                  <a:pt x="0" y="1087254"/>
                </a:lnTo>
                <a:lnTo>
                  <a:pt x="0" y="0"/>
                </a:lnTo>
                <a:close/>
              </a:path>
            </a:pathLst>
          </a:custGeom>
          <a:blipFill>
            <a:blip r:embed="rId2"/>
            <a:stretch>
              <a:fillRect/>
            </a:stretch>
          </a:blipFill>
        </p:spPr>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81</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8" name="TextBox 8"/>
          <p:cNvSpPr txBox="1"/>
          <p:nvPr/>
        </p:nvSpPr>
        <p:spPr>
          <a:xfrm>
            <a:off x="441213" y="2089727"/>
            <a:ext cx="9667297" cy="699296"/>
          </a:xfrm>
          <a:prstGeom prst="rect">
            <a:avLst/>
          </a:prstGeom>
        </p:spPr>
        <p:txBody>
          <a:bodyPr lIns="0" tIns="0" rIns="0" bIns="0" rtlCol="0" anchor="t">
            <a:spAutoFit/>
          </a:bodyPr>
          <a:lstStyle/>
          <a:p>
            <a:pPr algn="l">
              <a:lnSpc>
                <a:spcPts val="5495"/>
              </a:lnSpc>
            </a:pPr>
            <a:r>
              <a:rPr lang="en-US" sz="3925" spc="7">
                <a:solidFill>
                  <a:srgbClr val="FFFFFF"/>
                </a:solidFill>
                <a:latin typeface="Poppins" panose="00000500000000000000"/>
                <a:ea typeface="Poppins" panose="00000500000000000000"/>
                <a:cs typeface="Poppins" panose="00000500000000000000"/>
                <a:sym typeface="Poppins" panose="00000500000000000000"/>
              </a:rPr>
              <a:t>Ứng dụng Broadc</a:t>
            </a:r>
            <a:r>
              <a:rPr lang="en-US" sz="3925" spc="7">
                <a:solidFill>
                  <a:srgbClr val="FFFFFF"/>
                </a:solidFill>
                <a:latin typeface="Poppins" panose="00000500000000000000"/>
                <a:ea typeface="Poppins" panose="00000500000000000000"/>
                <a:cs typeface="Poppins" panose="00000500000000000000"/>
                <a:sym typeface="Poppins" panose="00000500000000000000"/>
              </a:rPr>
              <a:t>as</a:t>
            </a:r>
            <a:r>
              <a:rPr lang="en-US" sz="3925" spc="7">
                <a:solidFill>
                  <a:srgbClr val="FFFFFF"/>
                </a:solidFill>
                <a:latin typeface="Poppins" panose="00000500000000000000"/>
                <a:ea typeface="Poppins" panose="00000500000000000000"/>
                <a:cs typeface="Poppins" panose="00000500000000000000"/>
                <a:sym typeface="Poppins" panose="00000500000000000000"/>
              </a:rPr>
              <a:t>ting</a:t>
            </a:r>
            <a:endParaRPr lang="en-US" sz="3925" spc="7">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9" name="TextBox 9"/>
          <p:cNvSpPr txBox="1"/>
          <p:nvPr/>
        </p:nvSpPr>
        <p:spPr>
          <a:xfrm>
            <a:off x="885763" y="4884654"/>
            <a:ext cx="7553797" cy="2177575"/>
          </a:xfrm>
          <a:prstGeom prst="rect">
            <a:avLst/>
          </a:prstGeom>
        </p:spPr>
        <p:txBody>
          <a:bodyPr lIns="0" tIns="0" rIns="0" bIns="0" rtlCol="0" anchor="t">
            <a:spAutoFit/>
          </a:bodyPr>
          <a:lstStyle/>
          <a:p>
            <a:pPr marL="662305" lvl="1" indent="-330835" algn="l">
              <a:lnSpc>
                <a:spcPts val="4295"/>
              </a:lnSpc>
              <a:buFont typeface="Arial" panose="020B0604020202020204"/>
              <a:buChar char="•"/>
            </a:pPr>
            <a:r>
              <a:rPr lang="en-US" sz="3065" spc="6">
                <a:solidFill>
                  <a:srgbClr val="FFFFFF"/>
                </a:solidFill>
                <a:latin typeface="Poppins" panose="00000500000000000000"/>
                <a:ea typeface="Poppins" panose="00000500000000000000"/>
                <a:cs typeface="Poppins" panose="00000500000000000000"/>
                <a:sym typeface="Poppins" panose="00000500000000000000"/>
              </a:rPr>
              <a:t>Ví dụ 2 – Deme</a:t>
            </a:r>
            <a:r>
              <a:rPr lang="en-US" sz="3065" spc="6">
                <a:solidFill>
                  <a:srgbClr val="FFFFFF"/>
                </a:solidFill>
                <a:latin typeface="Poppins" panose="00000500000000000000"/>
                <a:ea typeface="Poppins" panose="00000500000000000000"/>
                <a:cs typeface="Poppins" panose="00000500000000000000"/>
                <a:sym typeface="Poppins" panose="00000500000000000000"/>
              </a:rPr>
              <a:t>an</a:t>
            </a:r>
            <a:r>
              <a:rPr lang="en-US" sz="3065" spc="6">
                <a:solidFill>
                  <a:srgbClr val="FFFFFF"/>
                </a:solidFill>
                <a:latin typeface="Poppins" panose="00000500000000000000"/>
                <a:ea typeface="Poppins" panose="00000500000000000000"/>
                <a:cs typeface="Poppins" panose="00000500000000000000"/>
                <a:sym typeface="Poppins" panose="00000500000000000000"/>
              </a:rPr>
              <a:t> theo hàng, Cần reshape (4,) → (4,1) để broadcast theo trục 1.</a:t>
            </a:r>
            <a:endParaRPr lang="en-US" sz="3065" spc="6">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295"/>
              </a:lnSpc>
            </a:pPr>
          </a:p>
        </p:txBody>
      </p:sp>
      <p:sp>
        <p:nvSpPr>
          <p:cNvPr id="10" name="TextBox 10"/>
          <p:cNvSpPr txBox="1"/>
          <p:nvPr/>
        </p:nvSpPr>
        <p:spPr>
          <a:xfrm>
            <a:off x="885763" y="3008098"/>
            <a:ext cx="7802024" cy="1686056"/>
          </a:xfrm>
          <a:prstGeom prst="rect">
            <a:avLst/>
          </a:prstGeom>
        </p:spPr>
        <p:txBody>
          <a:bodyPr lIns="0" tIns="0" rIns="0" bIns="0" rtlCol="0" anchor="t">
            <a:spAutoFit/>
          </a:bodyPr>
          <a:lstStyle/>
          <a:p>
            <a:pPr marL="683895" lvl="1" indent="-341630" algn="l">
              <a:lnSpc>
                <a:spcPts val="4435"/>
              </a:lnSpc>
              <a:buFont typeface="Arial" panose="020B0604020202020204"/>
              <a:buChar char="•"/>
            </a:pPr>
            <a:r>
              <a:rPr lang="en-US" sz="3165" spc="6">
                <a:solidFill>
                  <a:srgbClr val="FFFFFF"/>
                </a:solidFill>
                <a:latin typeface="Poppins" panose="00000500000000000000"/>
                <a:ea typeface="Poppins" panose="00000500000000000000"/>
                <a:cs typeface="Poppins" panose="00000500000000000000"/>
                <a:sym typeface="Poppins" panose="00000500000000000000"/>
              </a:rPr>
              <a:t>Ví dụ 1 – Deme</a:t>
            </a:r>
            <a:r>
              <a:rPr lang="en-US" sz="3165" spc="6">
                <a:solidFill>
                  <a:srgbClr val="FFFFFF"/>
                </a:solidFill>
                <a:latin typeface="Poppins" panose="00000500000000000000"/>
                <a:ea typeface="Poppins" panose="00000500000000000000"/>
                <a:cs typeface="Poppins" panose="00000500000000000000"/>
                <a:sym typeface="Poppins" panose="00000500000000000000"/>
              </a:rPr>
              <a:t>an</a:t>
            </a:r>
            <a:r>
              <a:rPr lang="en-US" sz="3165" spc="6">
                <a:solidFill>
                  <a:srgbClr val="FFFFFF"/>
                </a:solidFill>
                <a:latin typeface="Poppins" panose="00000500000000000000"/>
                <a:ea typeface="Poppins" panose="00000500000000000000"/>
                <a:cs typeface="Poppins" panose="00000500000000000000"/>
                <a:sym typeface="Poppins" panose="00000500000000000000"/>
              </a:rPr>
              <a:t> theo cột, Thực hiện arr - arr.mean(0) → broadcasting tự động theo trục 0.</a:t>
            </a:r>
            <a:endParaRPr lang="en-US" sz="3165" spc="6">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1" name="TextBox 11"/>
          <p:cNvSpPr txBox="1"/>
          <p:nvPr/>
        </p:nvSpPr>
        <p:spPr>
          <a:xfrm>
            <a:off x="940103" y="7829534"/>
            <a:ext cx="7802024" cy="1125795"/>
          </a:xfrm>
          <a:prstGeom prst="rect">
            <a:avLst/>
          </a:prstGeom>
        </p:spPr>
        <p:txBody>
          <a:bodyPr lIns="0" tIns="0" rIns="0" bIns="0" rtlCol="0" anchor="t">
            <a:spAutoFit/>
          </a:bodyPr>
          <a:lstStyle/>
          <a:p>
            <a:pPr marL="683895" lvl="1" indent="-341630" algn="l">
              <a:lnSpc>
                <a:spcPts val="4435"/>
              </a:lnSpc>
              <a:buFont typeface="Arial" panose="020B0604020202020204"/>
              <a:buChar char="•"/>
            </a:pPr>
            <a:r>
              <a:rPr lang="en-US" sz="3165" spc="6">
                <a:solidFill>
                  <a:srgbClr val="FFFFFF"/>
                </a:solidFill>
                <a:latin typeface="Poppins" panose="00000500000000000000"/>
                <a:ea typeface="Poppins" panose="00000500000000000000"/>
                <a:cs typeface="Poppins" panose="00000500000000000000"/>
                <a:sym typeface="Poppins" panose="00000500000000000000"/>
              </a:rPr>
              <a:t>Ví dụ 3 – Mảng 3D, Broadcast dọc theo trục sâu (axis=2).</a:t>
            </a:r>
            <a:endParaRPr lang="en-US" sz="3165" spc="6">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47075" y="0"/>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A3 - Broadcasting</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Freeform 5"/>
          <p:cNvSpPr/>
          <p:nvPr/>
        </p:nvSpPr>
        <p:spPr>
          <a:xfrm>
            <a:off x="5526311" y="2855321"/>
            <a:ext cx="12761689" cy="3482897"/>
          </a:xfrm>
          <a:custGeom>
            <a:avLst/>
            <a:gdLst/>
            <a:ahLst/>
            <a:cxnLst/>
            <a:rect l="l" t="t" r="r" b="b"/>
            <a:pathLst>
              <a:path w="12761689" h="3482897">
                <a:moveTo>
                  <a:pt x="0" y="0"/>
                </a:moveTo>
                <a:lnTo>
                  <a:pt x="12761689" y="0"/>
                </a:lnTo>
                <a:lnTo>
                  <a:pt x="12761689" y="3482898"/>
                </a:lnTo>
                <a:lnTo>
                  <a:pt x="0" y="3482898"/>
                </a:lnTo>
                <a:lnTo>
                  <a:pt x="0" y="0"/>
                </a:lnTo>
                <a:close/>
              </a:path>
            </a:pathLst>
          </a:custGeom>
          <a:blipFill>
            <a:blip r:embed="rId1"/>
            <a:stretch>
              <a:fillRect r="-1889"/>
            </a:stretch>
          </a:blipFill>
        </p:spPr>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82</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7" name="TextBox 7"/>
          <p:cNvSpPr txBox="1"/>
          <p:nvPr/>
        </p:nvSpPr>
        <p:spPr>
          <a:xfrm>
            <a:off x="380931" y="1765500"/>
            <a:ext cx="9667297" cy="699296"/>
          </a:xfrm>
          <a:prstGeom prst="rect">
            <a:avLst/>
          </a:prstGeom>
        </p:spPr>
        <p:txBody>
          <a:bodyPr lIns="0" tIns="0" rIns="0" bIns="0" rtlCol="0" anchor="t">
            <a:spAutoFit/>
          </a:bodyPr>
          <a:lstStyle/>
          <a:p>
            <a:pPr algn="l">
              <a:lnSpc>
                <a:spcPts val="5495"/>
              </a:lnSpc>
            </a:pPr>
            <a:r>
              <a:rPr lang="en-US" sz="3925" spc="7">
                <a:solidFill>
                  <a:srgbClr val="FFFFFF"/>
                </a:solidFill>
                <a:latin typeface="Poppins" panose="00000500000000000000"/>
                <a:ea typeface="Poppins" panose="00000500000000000000"/>
                <a:cs typeface="Poppins" panose="00000500000000000000"/>
                <a:sym typeface="Poppins" panose="00000500000000000000"/>
              </a:rPr>
              <a:t>Hàm tổng quát hóa Broadc</a:t>
            </a:r>
            <a:r>
              <a:rPr lang="en-US" sz="3925" spc="7">
                <a:solidFill>
                  <a:srgbClr val="FFFFFF"/>
                </a:solidFill>
                <a:latin typeface="Poppins" panose="00000500000000000000"/>
                <a:ea typeface="Poppins" panose="00000500000000000000"/>
                <a:cs typeface="Poppins" panose="00000500000000000000"/>
                <a:sym typeface="Poppins" panose="00000500000000000000"/>
              </a:rPr>
              <a:t>as</a:t>
            </a:r>
            <a:r>
              <a:rPr lang="en-US" sz="3925" spc="7">
                <a:solidFill>
                  <a:srgbClr val="FFFFFF"/>
                </a:solidFill>
                <a:latin typeface="Poppins" panose="00000500000000000000"/>
                <a:ea typeface="Poppins" panose="00000500000000000000"/>
                <a:cs typeface="Poppins" panose="00000500000000000000"/>
                <a:sym typeface="Poppins" panose="00000500000000000000"/>
              </a:rPr>
              <a:t>ting</a:t>
            </a:r>
            <a:endParaRPr lang="en-US" sz="3925" spc="7">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8" name="TextBox 8"/>
          <p:cNvSpPr txBox="1"/>
          <p:nvPr/>
        </p:nvSpPr>
        <p:spPr>
          <a:xfrm>
            <a:off x="380931" y="4132393"/>
            <a:ext cx="8377600" cy="619982"/>
          </a:xfrm>
          <a:prstGeom prst="rect">
            <a:avLst/>
          </a:prstGeom>
        </p:spPr>
        <p:txBody>
          <a:bodyPr lIns="0" tIns="0" rIns="0" bIns="0" rtlCol="0" anchor="t">
            <a:spAutoFit/>
          </a:bodyPr>
          <a:lstStyle/>
          <a:p>
            <a:pPr algn="l">
              <a:lnSpc>
                <a:spcPts val="4760"/>
              </a:lnSpc>
            </a:pPr>
            <a:r>
              <a:rPr lang="en-US" sz="3400" spc="6">
                <a:solidFill>
                  <a:srgbClr val="FFFFFF"/>
                </a:solidFill>
                <a:latin typeface="Poppins" panose="00000500000000000000"/>
                <a:ea typeface="Poppins" panose="00000500000000000000"/>
                <a:cs typeface="Poppins" panose="00000500000000000000"/>
                <a:sym typeface="Poppins" panose="00000500000000000000"/>
              </a:rPr>
              <a:t>Hàm demean_axis():</a:t>
            </a:r>
            <a:endParaRPr lang="en-US" sz="3400" spc="6">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9" name="TextBox 9"/>
          <p:cNvSpPr txBox="1"/>
          <p:nvPr/>
        </p:nvSpPr>
        <p:spPr>
          <a:xfrm>
            <a:off x="380931" y="6643019"/>
            <a:ext cx="15341244" cy="3398178"/>
          </a:xfrm>
          <a:prstGeom prst="rect">
            <a:avLst/>
          </a:prstGeom>
        </p:spPr>
        <p:txBody>
          <a:bodyPr lIns="0" tIns="0" rIns="0" bIns="0" rtlCol="0" anchor="t">
            <a:spAutoFit/>
          </a:bodyPr>
          <a:lstStyle/>
          <a:p>
            <a:pPr algn="l">
              <a:lnSpc>
                <a:spcPts val="4475"/>
              </a:lnSpc>
            </a:pPr>
            <a:r>
              <a:rPr lang="en-US" sz="3195" spc="6">
                <a:solidFill>
                  <a:srgbClr val="FFFFFF"/>
                </a:solidFill>
                <a:latin typeface="Poppins" panose="00000500000000000000"/>
                <a:ea typeface="Poppins" panose="00000500000000000000"/>
                <a:cs typeface="Poppins" panose="00000500000000000000"/>
                <a:sym typeface="Poppins" panose="00000500000000000000"/>
              </a:rPr>
              <a:t>Tự động thêm chiều 1 tại trục chỉ định, giúp broadcast đúng hướng.</a:t>
            </a:r>
            <a:endParaRPr lang="en-US" sz="3195" spc="6">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475"/>
              </a:lnSpc>
            </a:pPr>
            <a:r>
              <a:rPr lang="en-US" sz="3195" spc="6">
                <a:solidFill>
                  <a:srgbClr val="FFFFFF"/>
                </a:solidFill>
                <a:latin typeface="Poppins" panose="00000500000000000000"/>
                <a:ea typeface="Poppins" panose="00000500000000000000"/>
                <a:cs typeface="Poppins" panose="00000500000000000000"/>
                <a:sym typeface="Poppins" panose="00000500000000000000"/>
              </a:rPr>
              <a:t>Ứng dụng</a:t>
            </a:r>
            <a:endParaRPr lang="en-US" sz="3195" spc="6">
              <a:solidFill>
                <a:srgbClr val="FFFFFF"/>
              </a:solidFill>
              <a:latin typeface="Poppins" panose="00000500000000000000"/>
              <a:ea typeface="Poppins" panose="00000500000000000000"/>
              <a:cs typeface="Poppins" panose="00000500000000000000"/>
              <a:sym typeface="Poppins" panose="00000500000000000000"/>
            </a:endParaRPr>
          </a:p>
          <a:p>
            <a:pPr marL="690245" lvl="1" indent="-345440" algn="l">
              <a:lnSpc>
                <a:spcPts val="4475"/>
              </a:lnSpc>
              <a:buFont typeface="Arial" panose="020B0604020202020204"/>
              <a:buChar char="•"/>
            </a:pPr>
            <a:r>
              <a:rPr lang="en-US" sz="3195" spc="6">
                <a:solidFill>
                  <a:srgbClr val="FFFFFF"/>
                </a:solidFill>
                <a:latin typeface="Poppins" panose="00000500000000000000"/>
                <a:ea typeface="Poppins" panose="00000500000000000000"/>
                <a:cs typeface="Poppins" panose="00000500000000000000"/>
                <a:sym typeface="Poppins" panose="00000500000000000000"/>
              </a:rPr>
              <a:t>Chuẩn hóa dữ liệu nhiều chiều</a:t>
            </a:r>
            <a:endParaRPr lang="en-US" sz="3195" spc="6">
              <a:solidFill>
                <a:srgbClr val="FFFFFF"/>
              </a:solidFill>
              <a:latin typeface="Poppins" panose="00000500000000000000"/>
              <a:ea typeface="Poppins" panose="00000500000000000000"/>
              <a:cs typeface="Poppins" panose="00000500000000000000"/>
              <a:sym typeface="Poppins" panose="00000500000000000000"/>
            </a:endParaRPr>
          </a:p>
          <a:p>
            <a:pPr marL="690245" lvl="1" indent="-345440" algn="l">
              <a:lnSpc>
                <a:spcPts val="4475"/>
              </a:lnSpc>
              <a:buFont typeface="Arial" panose="020B0604020202020204"/>
              <a:buChar char="•"/>
            </a:pPr>
            <a:r>
              <a:rPr lang="en-US" sz="3195" spc="6">
                <a:solidFill>
                  <a:srgbClr val="FFFFFF"/>
                </a:solidFill>
                <a:latin typeface="Poppins" panose="00000500000000000000"/>
                <a:ea typeface="Poppins" panose="00000500000000000000"/>
                <a:cs typeface="Poppins" panose="00000500000000000000"/>
                <a:sym typeface="Poppins" panose="00000500000000000000"/>
              </a:rPr>
              <a:t>Tránh tạo mảng tạm → tiết kiệm bộ nhớ</a:t>
            </a:r>
            <a:endParaRPr lang="en-US" sz="3195" spc="6">
              <a:solidFill>
                <a:srgbClr val="FFFFFF"/>
              </a:solidFill>
              <a:latin typeface="Poppins" panose="00000500000000000000"/>
              <a:ea typeface="Poppins" panose="00000500000000000000"/>
              <a:cs typeface="Poppins" panose="00000500000000000000"/>
              <a:sym typeface="Poppins" panose="00000500000000000000"/>
            </a:endParaRPr>
          </a:p>
          <a:p>
            <a:pPr marL="690245" lvl="1" indent="-345440" algn="l">
              <a:lnSpc>
                <a:spcPts val="4475"/>
              </a:lnSpc>
              <a:buFont typeface="Arial" panose="020B0604020202020204"/>
              <a:buChar char="•"/>
            </a:pPr>
            <a:r>
              <a:rPr lang="en-US" sz="3195" spc="6">
                <a:solidFill>
                  <a:srgbClr val="FFFFFF"/>
                </a:solidFill>
                <a:latin typeface="Poppins" panose="00000500000000000000"/>
                <a:ea typeface="Poppins" panose="00000500000000000000"/>
                <a:cs typeface="Poppins" panose="00000500000000000000"/>
                <a:sym typeface="Poppins" panose="00000500000000000000"/>
              </a:rPr>
              <a:t>Dễ mở rộng cho N chiều</a:t>
            </a:r>
            <a:endParaRPr lang="en-US" sz="3195" spc="6">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475"/>
              </a:lnSpc>
            </a:p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4096" r="-14096" b="-51837"/>
            </a:stretch>
          </a:blipFill>
        </p:spPr>
      </p:sp>
      <p:sp>
        <p:nvSpPr>
          <p:cNvPr id="3" name="TextBox 3"/>
          <p:cNvSpPr txBox="1"/>
          <p:nvPr/>
        </p:nvSpPr>
        <p:spPr>
          <a:xfrm>
            <a:off x="0" y="4065854"/>
            <a:ext cx="13621880" cy="2634741"/>
          </a:xfrm>
          <a:prstGeom prst="rect">
            <a:avLst/>
          </a:prstGeom>
        </p:spPr>
        <p:txBody>
          <a:bodyPr lIns="0" tIns="0" rIns="0" bIns="0" rtlCol="0" anchor="t">
            <a:spAutoFit/>
          </a:bodyPr>
          <a:lstStyle/>
          <a:p>
            <a:pPr algn="ctr">
              <a:lnSpc>
                <a:spcPts val="10055"/>
              </a:lnSpc>
            </a:pPr>
            <a:r>
              <a:rPr lang="en-US" sz="10810">
                <a:solidFill>
                  <a:srgbClr val="FFFFFF"/>
                </a:solidFill>
                <a:latin typeface="Zen Dots"/>
                <a:ea typeface="Zen Dots"/>
                <a:cs typeface="Zen Dots"/>
                <a:sym typeface="Zen Dots"/>
              </a:rPr>
              <a:t>A.4 ADVANCED UFUNC USAGE</a:t>
            </a:r>
            <a:endParaRPr lang="en-US" sz="10810">
              <a:solidFill>
                <a:srgbClr val="FFFFFF"/>
              </a:solidFill>
              <a:latin typeface="Zen Dots"/>
              <a:ea typeface="Zen Dots"/>
              <a:cs typeface="Zen Dots"/>
              <a:sym typeface="Zen Dots"/>
            </a:endParaRPr>
          </a:p>
        </p:txBody>
      </p:sp>
      <p:sp>
        <p:nvSpPr>
          <p:cNvPr id="4" name="TextBox 4"/>
          <p:cNvSpPr txBox="1"/>
          <p:nvPr/>
        </p:nvSpPr>
        <p:spPr>
          <a:xfrm>
            <a:off x="8528202" y="9061735"/>
            <a:ext cx="1274721" cy="451551"/>
          </a:xfrm>
          <a:prstGeom prst="rect">
            <a:avLst/>
          </a:prstGeom>
        </p:spPr>
        <p:txBody>
          <a:bodyPr lIns="0" tIns="0" rIns="0" bIns="0" rtlCol="0" anchor="t">
            <a:spAutoFit/>
          </a:bodyPr>
          <a:lstStyle/>
          <a:p>
            <a:pPr algn="ctr">
              <a:lnSpc>
                <a:spcPts val="3460"/>
              </a:lnSpc>
            </a:pPr>
            <a:r>
              <a:rPr lang="en-US" sz="2470">
                <a:solidFill>
                  <a:srgbClr val="FFFFFF"/>
                </a:solidFill>
                <a:latin typeface="Poppins" panose="00000500000000000000"/>
                <a:ea typeface="Poppins" panose="00000500000000000000"/>
                <a:cs typeface="Poppins" panose="00000500000000000000"/>
                <a:sym typeface="Poppins" panose="00000500000000000000"/>
              </a:rPr>
              <a:t>-</a:t>
            </a:r>
            <a:endParaRPr lang="en-US" sz="247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5" name="TextBox 5"/>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83</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84</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grpSp>
        <p:nvGrpSpPr>
          <p:cNvPr id="3" name="Group 3"/>
          <p:cNvGrpSpPr/>
          <p:nvPr/>
        </p:nvGrpSpPr>
        <p:grpSpPr>
          <a:xfrm rot="0">
            <a:off x="1295822" y="0"/>
            <a:ext cx="14904494" cy="1534467"/>
            <a:chOff x="0" y="0"/>
            <a:chExt cx="3925463" cy="404140"/>
          </a:xfrm>
        </p:grpSpPr>
        <p:sp>
          <p:nvSpPr>
            <p:cNvPr id="4" name="Freeform 4"/>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5" name="TextBox 5"/>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A.4 Advanced ufunc Usage</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6" name="TextBox 6"/>
          <p:cNvSpPr txBox="1"/>
          <p:nvPr/>
        </p:nvSpPr>
        <p:spPr>
          <a:xfrm>
            <a:off x="0" y="1966946"/>
            <a:ext cx="7804944" cy="7291354"/>
          </a:xfrm>
          <a:prstGeom prst="rect">
            <a:avLst/>
          </a:prstGeom>
        </p:spPr>
        <p:txBody>
          <a:bodyPr lIns="0" tIns="0" rIns="0" bIns="0" rtlCol="0" anchor="t">
            <a:spAutoFit/>
          </a:bodyPr>
          <a:lstStyle/>
          <a:p>
            <a:pPr marL="683895" lvl="1" indent="-342265" algn="l">
              <a:lnSpc>
                <a:spcPts val="4435"/>
              </a:lnSpc>
              <a:buFont typeface="Arial" panose="020B0604020202020204"/>
              <a:buChar char="•"/>
            </a:pPr>
            <a:r>
              <a:rPr lang="en-US" sz="3170" spc="6">
                <a:solidFill>
                  <a:srgbClr val="FFFFFF"/>
                </a:solidFill>
                <a:latin typeface="Poppins" panose="00000500000000000000"/>
                <a:ea typeface="Poppins" panose="00000500000000000000"/>
                <a:cs typeface="Poppins" panose="00000500000000000000"/>
                <a:sym typeface="Poppins" panose="00000500000000000000"/>
              </a:rPr>
              <a:t>Khái niệm</a:t>
            </a:r>
            <a:endParaRPr lang="en-US" sz="3170" spc="6">
              <a:solidFill>
                <a:srgbClr val="FFFFFF"/>
              </a:solidFill>
              <a:latin typeface="Poppins" panose="00000500000000000000"/>
              <a:ea typeface="Poppins" panose="00000500000000000000"/>
              <a:cs typeface="Poppins" panose="00000500000000000000"/>
              <a:sym typeface="Poppins" panose="00000500000000000000"/>
            </a:endParaRPr>
          </a:p>
          <a:p>
            <a:pPr marL="683895" lvl="1" indent="-342265" algn="l">
              <a:lnSpc>
                <a:spcPts val="4435"/>
              </a:lnSpc>
              <a:buFont typeface="Arial" panose="020B0604020202020204"/>
              <a:buChar char="•"/>
            </a:pPr>
            <a:r>
              <a:rPr lang="en-US" sz="3170" spc="6">
                <a:solidFill>
                  <a:srgbClr val="FFFFFF"/>
                </a:solidFill>
                <a:latin typeface="Poppins" panose="00000500000000000000"/>
                <a:ea typeface="Poppins" panose="00000500000000000000"/>
                <a:cs typeface="Poppins" panose="00000500000000000000"/>
                <a:sym typeface="Poppins" panose="00000500000000000000"/>
              </a:rPr>
              <a:t>ufunc (universal function): hàm vector hóa thực hiện phép toán theo từng phần tử.</a:t>
            </a:r>
            <a:endParaRPr lang="en-US" sz="3170" spc="6">
              <a:solidFill>
                <a:srgbClr val="FFFFFF"/>
              </a:solidFill>
              <a:latin typeface="Poppins" panose="00000500000000000000"/>
              <a:ea typeface="Poppins" panose="00000500000000000000"/>
              <a:cs typeface="Poppins" panose="00000500000000000000"/>
              <a:sym typeface="Poppins" panose="00000500000000000000"/>
            </a:endParaRPr>
          </a:p>
          <a:p>
            <a:pPr marL="683895" lvl="1" indent="-342265" algn="l">
              <a:lnSpc>
                <a:spcPts val="4435"/>
              </a:lnSpc>
              <a:buFont typeface="Arial" panose="020B0604020202020204"/>
              <a:buChar char="•"/>
            </a:pPr>
            <a:r>
              <a:rPr lang="en-US" sz="3170" spc="6">
                <a:solidFill>
                  <a:srgbClr val="FFFFFF"/>
                </a:solidFill>
                <a:latin typeface="Poppins" panose="00000500000000000000"/>
                <a:ea typeface="Poppins" panose="00000500000000000000"/>
                <a:cs typeface="Poppins" panose="00000500000000000000"/>
                <a:sym typeface="Poppins" panose="00000500000000000000"/>
              </a:rPr>
              <a:t>Viết bằng C, rất nhanh, hỗ trợ broadcasting, reduce, accumulate, outer, reduceat.</a:t>
            </a:r>
            <a:endParaRPr lang="en-US" sz="3170" spc="6">
              <a:solidFill>
                <a:srgbClr val="FFFFFF"/>
              </a:solidFill>
              <a:latin typeface="Poppins" panose="00000500000000000000"/>
              <a:ea typeface="Poppins" panose="00000500000000000000"/>
              <a:cs typeface="Poppins" panose="00000500000000000000"/>
              <a:sym typeface="Poppins" panose="00000500000000000000"/>
            </a:endParaRPr>
          </a:p>
          <a:p>
            <a:pPr marL="683895" lvl="1" indent="-342265" algn="l">
              <a:lnSpc>
                <a:spcPts val="4435"/>
              </a:lnSpc>
              <a:buFont typeface="Arial" panose="020B0604020202020204"/>
              <a:buChar char="•"/>
            </a:pPr>
            <a:r>
              <a:rPr lang="en-US" sz="3170" spc="6">
                <a:solidFill>
                  <a:srgbClr val="FFFFFF"/>
                </a:solidFill>
                <a:latin typeface="Poppins" panose="00000500000000000000"/>
                <a:ea typeface="Poppins" panose="00000500000000000000"/>
                <a:cs typeface="Poppins" panose="00000500000000000000"/>
                <a:sym typeface="Poppins" panose="00000500000000000000"/>
              </a:rPr>
              <a:t>🔹 Ưu đ</a:t>
            </a:r>
            <a:r>
              <a:rPr lang="en-US" sz="3170" spc="6">
                <a:solidFill>
                  <a:srgbClr val="FFFFFF"/>
                </a:solidFill>
                <a:latin typeface="Poppins" panose="00000500000000000000"/>
                <a:ea typeface="Poppins" panose="00000500000000000000"/>
                <a:cs typeface="Poppins" panose="00000500000000000000"/>
                <a:sym typeface="Poppins" panose="00000500000000000000"/>
              </a:rPr>
              <a:t>iểm</a:t>
            </a:r>
            <a:endParaRPr lang="en-US" sz="3170" spc="6">
              <a:solidFill>
                <a:srgbClr val="FFFFFF"/>
              </a:solidFill>
              <a:latin typeface="Poppins" panose="00000500000000000000"/>
              <a:ea typeface="Poppins" panose="00000500000000000000"/>
              <a:cs typeface="Poppins" panose="00000500000000000000"/>
              <a:sym typeface="Poppins" panose="00000500000000000000"/>
            </a:endParaRPr>
          </a:p>
          <a:p>
            <a:pPr marL="683895" lvl="1" indent="-342265" algn="l">
              <a:lnSpc>
                <a:spcPts val="4435"/>
              </a:lnSpc>
              <a:buFont typeface="Arial" panose="020B0604020202020204"/>
              <a:buChar char="•"/>
            </a:pPr>
            <a:r>
              <a:rPr lang="en-US" sz="3170" spc="6">
                <a:solidFill>
                  <a:srgbClr val="FFFFFF"/>
                </a:solidFill>
                <a:latin typeface="Poppins" panose="00000500000000000000"/>
                <a:ea typeface="Poppins" panose="00000500000000000000"/>
                <a:cs typeface="Poppins" panose="00000500000000000000"/>
                <a:sym typeface="Poppins" panose="00000500000000000000"/>
              </a:rPr>
              <a:t>Không</a:t>
            </a:r>
            <a:r>
              <a:rPr lang="en-US" sz="3170" spc="6">
                <a:solidFill>
                  <a:srgbClr val="FFFFFF"/>
                </a:solidFill>
                <a:latin typeface="Poppins" panose="00000500000000000000"/>
                <a:ea typeface="Poppins" panose="00000500000000000000"/>
                <a:cs typeface="Poppins" panose="00000500000000000000"/>
                <a:sym typeface="Poppins" panose="00000500000000000000"/>
              </a:rPr>
              <a:t> cần vòng lặp Python</a:t>
            </a:r>
            <a:endParaRPr lang="en-US" sz="3170" spc="6">
              <a:solidFill>
                <a:srgbClr val="FFFFFF"/>
              </a:solidFill>
              <a:latin typeface="Poppins" panose="00000500000000000000"/>
              <a:ea typeface="Poppins" panose="00000500000000000000"/>
              <a:cs typeface="Poppins" panose="00000500000000000000"/>
              <a:sym typeface="Poppins" panose="00000500000000000000"/>
            </a:endParaRPr>
          </a:p>
          <a:p>
            <a:pPr marL="683895" lvl="1" indent="-342265" algn="l">
              <a:lnSpc>
                <a:spcPts val="4435"/>
              </a:lnSpc>
              <a:buFont typeface="Arial" panose="020B0604020202020204"/>
              <a:buChar char="•"/>
            </a:pPr>
            <a:r>
              <a:rPr lang="en-US" sz="3170" spc="6">
                <a:solidFill>
                  <a:srgbClr val="FFFFFF"/>
                </a:solidFill>
                <a:latin typeface="Poppins" panose="00000500000000000000"/>
                <a:ea typeface="Poppins" panose="00000500000000000000"/>
                <a:cs typeface="Poppins" panose="00000500000000000000"/>
                <a:sym typeface="Poppins" panose="00000500000000000000"/>
              </a:rPr>
              <a:t>Tự động tối ưu bộ nhớ &amp; SIMD</a:t>
            </a:r>
            <a:endParaRPr lang="en-US" sz="3170" spc="6">
              <a:solidFill>
                <a:srgbClr val="FFFFFF"/>
              </a:solidFill>
              <a:latin typeface="Poppins" panose="00000500000000000000"/>
              <a:ea typeface="Poppins" panose="00000500000000000000"/>
              <a:cs typeface="Poppins" panose="00000500000000000000"/>
              <a:sym typeface="Poppins" panose="00000500000000000000"/>
            </a:endParaRPr>
          </a:p>
          <a:p>
            <a:pPr marL="683895" lvl="1" indent="-342265" algn="l">
              <a:lnSpc>
                <a:spcPts val="4435"/>
              </a:lnSpc>
              <a:buFont typeface="Arial" panose="020B0604020202020204"/>
              <a:buChar char="•"/>
            </a:pPr>
            <a:r>
              <a:rPr lang="en-US" sz="3170" spc="6">
                <a:solidFill>
                  <a:srgbClr val="FFFFFF"/>
                </a:solidFill>
                <a:latin typeface="Poppins" panose="00000500000000000000"/>
                <a:ea typeface="Poppins" panose="00000500000000000000"/>
                <a:cs typeface="Poppins" panose="00000500000000000000"/>
                <a:sym typeface="Poppins" panose="00000500000000000000"/>
              </a:rPr>
              <a:t>Có thể tạo ufunc tùy chỉnh (custom ufuncs)</a:t>
            </a:r>
            <a:endParaRPr lang="en-US" sz="3170" spc="6">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435"/>
              </a:lnSpc>
            </a:pPr>
          </a:p>
        </p:txBody>
      </p:sp>
      <p:sp>
        <p:nvSpPr>
          <p:cNvPr id="7" name="TextBox 7"/>
          <p:cNvSpPr txBox="1"/>
          <p:nvPr/>
        </p:nvSpPr>
        <p:spPr>
          <a:xfrm>
            <a:off x="8748069" y="1957421"/>
            <a:ext cx="9539931" cy="7103648"/>
          </a:xfrm>
          <a:prstGeom prst="rect">
            <a:avLst/>
          </a:prstGeom>
        </p:spPr>
        <p:txBody>
          <a:bodyPr lIns="0" tIns="0" rIns="0" bIns="0" rtlCol="0" anchor="t">
            <a:spAutoFit/>
          </a:bodyPr>
          <a:lstStyle/>
          <a:p>
            <a:pPr marL="665480" lvl="1" indent="-332740" algn="l">
              <a:lnSpc>
                <a:spcPts val="4315"/>
              </a:lnSpc>
              <a:buFont typeface="Arial" panose="020B0604020202020204"/>
              <a:buChar char="•"/>
            </a:pPr>
            <a:r>
              <a:rPr lang="en-US" sz="3080" spc="6">
                <a:solidFill>
                  <a:srgbClr val="FFFFFF"/>
                </a:solidFill>
                <a:latin typeface="Poppins" panose="00000500000000000000"/>
                <a:ea typeface="Poppins" panose="00000500000000000000"/>
                <a:cs typeface="Poppins" panose="00000500000000000000"/>
                <a:sym typeface="Poppins" panose="00000500000000000000"/>
              </a:rPr>
              <a:t>Ý nghĩa của sơ đồ “ufunc layer”</a:t>
            </a:r>
            <a:endParaRPr lang="en-US" sz="3080" spc="6">
              <a:solidFill>
                <a:srgbClr val="FFFFFF"/>
              </a:solidFill>
              <a:latin typeface="Poppins" panose="00000500000000000000"/>
              <a:ea typeface="Poppins" panose="00000500000000000000"/>
              <a:cs typeface="Poppins" panose="00000500000000000000"/>
              <a:sym typeface="Poppins" panose="00000500000000000000"/>
            </a:endParaRPr>
          </a:p>
          <a:p>
            <a:pPr marL="665480" lvl="1" indent="-332740" algn="l">
              <a:lnSpc>
                <a:spcPts val="4315"/>
              </a:lnSpc>
              <a:buFont typeface="Arial" panose="020B0604020202020204"/>
              <a:buChar char="•"/>
            </a:pPr>
            <a:r>
              <a:rPr lang="en-US" sz="3080" spc="6">
                <a:solidFill>
                  <a:srgbClr val="FFFFFF"/>
                </a:solidFill>
                <a:latin typeface="Poppins" panose="00000500000000000000"/>
                <a:ea typeface="Poppins" panose="00000500000000000000"/>
                <a:cs typeface="Poppins" panose="00000500000000000000"/>
                <a:sym typeface="Poppins" panose="00000500000000000000"/>
              </a:rPr>
              <a:t>Mục tiêu: minh họa rằng khi bạn viết 1 phép toán như:     z = np.add(x, y)</a:t>
            </a:r>
            <a:endParaRPr lang="en-US" sz="3080" spc="6">
              <a:solidFill>
                <a:srgbClr val="FFFFFF"/>
              </a:solidFill>
              <a:latin typeface="Poppins" panose="00000500000000000000"/>
              <a:ea typeface="Poppins" panose="00000500000000000000"/>
              <a:cs typeface="Poppins" panose="00000500000000000000"/>
              <a:sym typeface="Poppins" panose="00000500000000000000"/>
            </a:endParaRPr>
          </a:p>
          <a:p>
            <a:pPr marL="665480" lvl="1" indent="-332740" algn="l">
              <a:lnSpc>
                <a:spcPts val="4315"/>
              </a:lnSpc>
              <a:buFont typeface="Arial" panose="020B0604020202020204"/>
              <a:buChar char="•"/>
            </a:pPr>
            <a:r>
              <a:rPr lang="en-US" sz="3080" spc="6">
                <a:solidFill>
                  <a:srgbClr val="FFFFFF"/>
                </a:solidFill>
                <a:latin typeface="Poppins" panose="00000500000000000000"/>
                <a:ea typeface="Poppins" panose="00000500000000000000"/>
                <a:cs typeface="Poppins" panose="00000500000000000000"/>
                <a:sym typeface="Poppins" panose="00000500000000000000"/>
              </a:rPr>
              <a:t>thì:</a:t>
            </a:r>
            <a:endParaRPr lang="en-US" sz="3080" spc="6">
              <a:solidFill>
                <a:srgbClr val="FFFFFF"/>
              </a:solidFill>
              <a:latin typeface="Poppins" panose="00000500000000000000"/>
              <a:ea typeface="Poppins" panose="00000500000000000000"/>
              <a:cs typeface="Poppins" panose="00000500000000000000"/>
              <a:sym typeface="Poppins" panose="00000500000000000000"/>
            </a:endParaRPr>
          </a:p>
          <a:p>
            <a:pPr marL="665480" lvl="1" indent="-332740" algn="l">
              <a:lnSpc>
                <a:spcPts val="4315"/>
              </a:lnSpc>
              <a:buFont typeface="Arial" panose="020B0604020202020204"/>
              <a:buChar char="•"/>
            </a:pPr>
            <a:r>
              <a:rPr lang="en-US" sz="3080" spc="6">
                <a:solidFill>
                  <a:srgbClr val="FFFFFF"/>
                </a:solidFill>
                <a:latin typeface="Poppins" panose="00000500000000000000"/>
                <a:ea typeface="Poppins" panose="00000500000000000000"/>
                <a:cs typeface="Poppins" panose="00000500000000000000"/>
                <a:sym typeface="Poppins" panose="00000500000000000000"/>
              </a:rPr>
              <a:t>Dù bạn chỉ gõ 1 dòng Python,</a:t>
            </a:r>
            <a:endParaRPr lang="en-US" sz="3080" spc="6">
              <a:solidFill>
                <a:srgbClr val="FFFFFF"/>
              </a:solidFill>
              <a:latin typeface="Poppins" panose="00000500000000000000"/>
              <a:ea typeface="Poppins" panose="00000500000000000000"/>
              <a:cs typeface="Poppins" panose="00000500000000000000"/>
              <a:sym typeface="Poppins" panose="00000500000000000000"/>
            </a:endParaRPr>
          </a:p>
          <a:p>
            <a:pPr marL="665480" lvl="1" indent="-332740" algn="l">
              <a:lnSpc>
                <a:spcPts val="4315"/>
              </a:lnSpc>
              <a:buFont typeface="Arial" panose="020B0604020202020204"/>
              <a:buChar char="•"/>
            </a:pPr>
            <a:r>
              <a:rPr lang="en-US" sz="3080" spc="6">
                <a:solidFill>
                  <a:srgbClr val="FFFFFF"/>
                </a:solidFill>
                <a:latin typeface="Poppins" panose="00000500000000000000"/>
                <a:ea typeface="Poppins" panose="00000500000000000000"/>
                <a:cs typeface="Poppins" panose="00000500000000000000"/>
                <a:sym typeface="Poppins" panose="00000500000000000000"/>
              </a:rPr>
              <a:t>Thực chất Nu</a:t>
            </a:r>
            <a:r>
              <a:rPr lang="en-US" sz="3080" spc="6">
                <a:solidFill>
                  <a:srgbClr val="FFFFFF"/>
                </a:solidFill>
                <a:latin typeface="Poppins" panose="00000500000000000000"/>
                <a:ea typeface="Poppins" panose="00000500000000000000"/>
                <a:cs typeface="Poppins" panose="00000500000000000000"/>
                <a:sym typeface="Poppins" panose="00000500000000000000"/>
              </a:rPr>
              <a:t>mPy không</a:t>
            </a:r>
            <a:r>
              <a:rPr lang="en-US" sz="3080" spc="6">
                <a:solidFill>
                  <a:srgbClr val="FFFFFF"/>
                </a:solidFill>
                <a:latin typeface="Poppins" panose="00000500000000000000"/>
                <a:ea typeface="Poppins" panose="00000500000000000000"/>
                <a:cs typeface="Poppins" panose="00000500000000000000"/>
                <a:sym typeface="Poppins" panose="00000500000000000000"/>
              </a:rPr>
              <a:t> lặp Python từng phần tử, mà:</a:t>
            </a:r>
            <a:endParaRPr lang="en-US" sz="3080" spc="6">
              <a:solidFill>
                <a:srgbClr val="FFFFFF"/>
              </a:solidFill>
              <a:latin typeface="Poppins" panose="00000500000000000000"/>
              <a:ea typeface="Poppins" panose="00000500000000000000"/>
              <a:cs typeface="Poppins" panose="00000500000000000000"/>
              <a:sym typeface="Poppins" panose="00000500000000000000"/>
            </a:endParaRPr>
          </a:p>
          <a:p>
            <a:pPr marL="665480" lvl="1" indent="-332740" algn="l">
              <a:lnSpc>
                <a:spcPts val="4315"/>
              </a:lnSpc>
              <a:buFont typeface="Arial" panose="020B0604020202020204"/>
              <a:buChar char="•"/>
            </a:pPr>
            <a:r>
              <a:rPr lang="en-US" sz="3080" spc="6">
                <a:solidFill>
                  <a:srgbClr val="FFFFFF"/>
                </a:solidFill>
                <a:latin typeface="Poppins" panose="00000500000000000000"/>
                <a:ea typeface="Poppins" panose="00000500000000000000"/>
                <a:cs typeface="Poppins" panose="00000500000000000000"/>
                <a:sym typeface="Poppins" panose="00000500000000000000"/>
              </a:rPr>
              <a:t> 1️⃣ Python Layer chỉ gửi lệnh.</a:t>
            </a:r>
            <a:endParaRPr lang="en-US" sz="3080" spc="6">
              <a:solidFill>
                <a:srgbClr val="FFFFFF"/>
              </a:solidFill>
              <a:latin typeface="Poppins" panose="00000500000000000000"/>
              <a:ea typeface="Poppins" panose="00000500000000000000"/>
              <a:cs typeface="Poppins" panose="00000500000000000000"/>
              <a:sym typeface="Poppins" panose="00000500000000000000"/>
            </a:endParaRPr>
          </a:p>
          <a:p>
            <a:pPr marL="665480" lvl="1" indent="-332740" algn="l">
              <a:lnSpc>
                <a:spcPts val="4315"/>
              </a:lnSpc>
              <a:buFont typeface="Arial" panose="020B0604020202020204"/>
              <a:buChar char="•"/>
            </a:pPr>
            <a:r>
              <a:rPr lang="en-US" sz="3080" spc="6">
                <a:solidFill>
                  <a:srgbClr val="FFFFFF"/>
                </a:solidFill>
                <a:latin typeface="Poppins" panose="00000500000000000000"/>
                <a:ea typeface="Poppins" panose="00000500000000000000"/>
                <a:cs typeface="Poppins" panose="00000500000000000000"/>
                <a:sym typeface="Poppins" panose="00000500000000000000"/>
              </a:rPr>
              <a:t> 2️⃣ NumPy Layer (C API) xử lý logic vector hóa, broadcasting.</a:t>
            </a:r>
            <a:endParaRPr lang="en-US" sz="3080" spc="6">
              <a:solidFill>
                <a:srgbClr val="FFFFFF"/>
              </a:solidFill>
              <a:latin typeface="Poppins" panose="00000500000000000000"/>
              <a:ea typeface="Poppins" panose="00000500000000000000"/>
              <a:cs typeface="Poppins" panose="00000500000000000000"/>
              <a:sym typeface="Poppins" panose="00000500000000000000"/>
            </a:endParaRPr>
          </a:p>
          <a:p>
            <a:pPr marL="665480" lvl="1" indent="-332740" algn="l">
              <a:lnSpc>
                <a:spcPts val="4315"/>
              </a:lnSpc>
              <a:buFont typeface="Arial" panose="020B0604020202020204"/>
              <a:buChar char="•"/>
            </a:pPr>
            <a:r>
              <a:rPr lang="en-US" sz="3080" spc="6">
                <a:solidFill>
                  <a:srgbClr val="FFFFFF"/>
                </a:solidFill>
                <a:latin typeface="Poppins" panose="00000500000000000000"/>
                <a:ea typeface="Poppins" panose="00000500000000000000"/>
                <a:cs typeface="Poppins" panose="00000500000000000000"/>
                <a:sym typeface="Poppins" panose="00000500000000000000"/>
              </a:rPr>
              <a:t> 3️⃣ C-Level Loop (SIMD / BLAS) thực thi phép tính thực sự trong bộ nhớ.</a:t>
            </a:r>
            <a:endParaRPr lang="en-US" sz="3080" spc="6">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315"/>
              </a:lnSpc>
            </a:p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95822" y="0"/>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A.4 Advanced ufunc Usage</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a:off x="6763829" y="4089527"/>
            <a:ext cx="10969370" cy="4723577"/>
          </a:xfrm>
          <a:custGeom>
            <a:avLst/>
            <a:gdLst/>
            <a:ahLst/>
            <a:cxnLst/>
            <a:rect l="l" t="t" r="r" b="b"/>
            <a:pathLst>
              <a:path w="10969370" h="4723577">
                <a:moveTo>
                  <a:pt x="0" y="0"/>
                </a:moveTo>
                <a:lnTo>
                  <a:pt x="10969370" y="0"/>
                </a:lnTo>
                <a:lnTo>
                  <a:pt x="10969370" y="4723577"/>
                </a:lnTo>
                <a:lnTo>
                  <a:pt x="0" y="4723577"/>
                </a:lnTo>
                <a:lnTo>
                  <a:pt x="0" y="0"/>
                </a:lnTo>
                <a:close/>
              </a:path>
            </a:pathLst>
          </a:custGeom>
          <a:blipFill>
            <a:blip r:embed="rId1"/>
            <a:stretch>
              <a:fillRect/>
            </a:stretch>
          </a:blipFill>
        </p:spPr>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85</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7" name="TextBox 7"/>
          <p:cNvSpPr txBox="1"/>
          <p:nvPr/>
        </p:nvSpPr>
        <p:spPr>
          <a:xfrm>
            <a:off x="-3248191" y="4319504"/>
            <a:ext cx="9088025" cy="8504486"/>
          </a:xfrm>
          <a:prstGeom prst="rect">
            <a:avLst/>
          </a:prstGeom>
        </p:spPr>
        <p:txBody>
          <a:bodyPr lIns="0" tIns="0" rIns="0" bIns="0" rtlCol="0" anchor="t">
            <a:spAutoFit/>
          </a:bodyPr>
          <a:lstStyle/>
          <a:p>
            <a:pPr marL="796290" lvl="1" indent="-398145" algn="l">
              <a:lnSpc>
                <a:spcPts val="5165"/>
              </a:lnSpc>
              <a:buFont typeface="Arial" panose="020B0604020202020204"/>
              <a:buChar char="•"/>
            </a:pPr>
            <a:r>
              <a:rPr lang="en-US" sz="3690" spc="7">
                <a:solidFill>
                  <a:srgbClr val="FFFFFF"/>
                </a:solidFill>
                <a:latin typeface="Poppins" panose="00000500000000000000"/>
                <a:ea typeface="Poppins" panose="00000500000000000000"/>
                <a:cs typeface="Poppins" panose="00000500000000000000"/>
                <a:sym typeface="Poppins" panose="00000500000000000000"/>
              </a:rPr>
              <a:t>Khái niệm</a:t>
            </a:r>
            <a:endParaRPr lang="en-US" sz="3690" spc="7">
              <a:solidFill>
                <a:srgbClr val="FFFFFF"/>
              </a:solidFill>
              <a:latin typeface="Poppins" panose="00000500000000000000"/>
              <a:ea typeface="Poppins" panose="00000500000000000000"/>
              <a:cs typeface="Poppins" panose="00000500000000000000"/>
              <a:sym typeface="Poppins" panose="00000500000000000000"/>
            </a:endParaRPr>
          </a:p>
          <a:p>
            <a:pPr marL="796290" lvl="1" indent="-398145" algn="l">
              <a:lnSpc>
                <a:spcPts val="5165"/>
              </a:lnSpc>
              <a:buFont typeface="Arial" panose="020B0604020202020204"/>
              <a:buChar char="•"/>
            </a:pPr>
            <a:r>
              <a:rPr lang="en-US" sz="3690" spc="7">
                <a:solidFill>
                  <a:srgbClr val="FFFFFF"/>
                </a:solidFill>
                <a:latin typeface="Poppins" panose="00000500000000000000"/>
                <a:ea typeface="Poppins" panose="00000500000000000000"/>
                <a:cs typeface="Poppins" panose="00000500000000000000"/>
                <a:sym typeface="Poppins" panose="00000500000000000000"/>
              </a:rPr>
              <a:t>ufunc (universal function): hàm vector hóa thực hiện phép toán theo từng phần tử.</a:t>
            </a:r>
            <a:endParaRPr lang="en-US" sz="3690" spc="7">
              <a:solidFill>
                <a:srgbClr val="FFFFFF"/>
              </a:solidFill>
              <a:latin typeface="Poppins" panose="00000500000000000000"/>
              <a:ea typeface="Poppins" panose="00000500000000000000"/>
              <a:cs typeface="Poppins" panose="00000500000000000000"/>
              <a:sym typeface="Poppins" panose="00000500000000000000"/>
            </a:endParaRPr>
          </a:p>
          <a:p>
            <a:pPr marL="796290" lvl="1" indent="-398145" algn="l">
              <a:lnSpc>
                <a:spcPts val="5165"/>
              </a:lnSpc>
              <a:buFont typeface="Arial" panose="020B0604020202020204"/>
              <a:buChar char="•"/>
            </a:pPr>
            <a:r>
              <a:rPr lang="en-US" sz="3690" spc="7">
                <a:solidFill>
                  <a:srgbClr val="FFFFFF"/>
                </a:solidFill>
                <a:latin typeface="Poppins" panose="00000500000000000000"/>
                <a:ea typeface="Poppins" panose="00000500000000000000"/>
                <a:cs typeface="Poppins" panose="00000500000000000000"/>
                <a:sym typeface="Poppins" panose="00000500000000000000"/>
              </a:rPr>
              <a:t>Viết bằng C, rất nhanh, hỗ trợ broadcasting, reduce, accumulate, outer, reduceat.</a:t>
            </a:r>
            <a:endParaRPr lang="en-US" sz="3690" spc="7">
              <a:solidFill>
                <a:srgbClr val="FFFFFF"/>
              </a:solidFill>
              <a:latin typeface="Poppins" panose="00000500000000000000"/>
              <a:ea typeface="Poppins" panose="00000500000000000000"/>
              <a:cs typeface="Poppins" panose="00000500000000000000"/>
              <a:sym typeface="Poppins" panose="00000500000000000000"/>
            </a:endParaRPr>
          </a:p>
          <a:p>
            <a:pPr marL="796290" lvl="1" indent="-398145" algn="l">
              <a:lnSpc>
                <a:spcPts val="5165"/>
              </a:lnSpc>
              <a:buFont typeface="Arial" panose="020B0604020202020204"/>
              <a:buChar char="•"/>
            </a:pPr>
            <a:r>
              <a:rPr lang="en-US" sz="3690" spc="7">
                <a:solidFill>
                  <a:srgbClr val="FFFFFF"/>
                </a:solidFill>
                <a:latin typeface="Poppins" panose="00000500000000000000"/>
                <a:ea typeface="Poppins" panose="00000500000000000000"/>
                <a:cs typeface="Poppins" panose="00000500000000000000"/>
                <a:sym typeface="Poppins" panose="00000500000000000000"/>
              </a:rPr>
              <a:t>🔹 Ưu đ</a:t>
            </a:r>
            <a:r>
              <a:rPr lang="en-US" sz="3690" spc="7">
                <a:solidFill>
                  <a:srgbClr val="FFFFFF"/>
                </a:solidFill>
                <a:latin typeface="Poppins" panose="00000500000000000000"/>
                <a:ea typeface="Poppins" panose="00000500000000000000"/>
                <a:cs typeface="Poppins" panose="00000500000000000000"/>
                <a:sym typeface="Poppins" panose="00000500000000000000"/>
              </a:rPr>
              <a:t>iểm</a:t>
            </a:r>
            <a:endParaRPr lang="en-US" sz="3690" spc="7">
              <a:solidFill>
                <a:srgbClr val="FFFFFF"/>
              </a:solidFill>
              <a:latin typeface="Poppins" panose="00000500000000000000"/>
              <a:ea typeface="Poppins" panose="00000500000000000000"/>
              <a:cs typeface="Poppins" panose="00000500000000000000"/>
              <a:sym typeface="Poppins" panose="00000500000000000000"/>
            </a:endParaRPr>
          </a:p>
          <a:p>
            <a:pPr marL="796290" lvl="1" indent="-398145" algn="l">
              <a:lnSpc>
                <a:spcPts val="5165"/>
              </a:lnSpc>
              <a:buFont typeface="Arial" panose="020B0604020202020204"/>
              <a:buChar char="•"/>
            </a:pPr>
            <a:r>
              <a:rPr lang="en-US" sz="3690" spc="7">
                <a:solidFill>
                  <a:srgbClr val="FFFFFF"/>
                </a:solidFill>
                <a:latin typeface="Poppins" panose="00000500000000000000"/>
                <a:ea typeface="Poppins" panose="00000500000000000000"/>
                <a:cs typeface="Poppins" panose="00000500000000000000"/>
                <a:sym typeface="Poppins" panose="00000500000000000000"/>
              </a:rPr>
              <a:t>Không</a:t>
            </a:r>
            <a:r>
              <a:rPr lang="en-US" sz="3690" spc="7">
                <a:solidFill>
                  <a:srgbClr val="FFFFFF"/>
                </a:solidFill>
                <a:latin typeface="Poppins" panose="00000500000000000000"/>
                <a:ea typeface="Poppins" panose="00000500000000000000"/>
                <a:cs typeface="Poppins" panose="00000500000000000000"/>
                <a:sym typeface="Poppins" panose="00000500000000000000"/>
              </a:rPr>
              <a:t> cần vòng lặp Python</a:t>
            </a:r>
            <a:endParaRPr lang="en-US" sz="3690" spc="7">
              <a:solidFill>
                <a:srgbClr val="FFFFFF"/>
              </a:solidFill>
              <a:latin typeface="Poppins" panose="00000500000000000000"/>
              <a:ea typeface="Poppins" panose="00000500000000000000"/>
              <a:cs typeface="Poppins" panose="00000500000000000000"/>
              <a:sym typeface="Poppins" panose="00000500000000000000"/>
            </a:endParaRPr>
          </a:p>
          <a:p>
            <a:pPr marL="796290" lvl="1" indent="-398145" algn="l">
              <a:lnSpc>
                <a:spcPts val="5165"/>
              </a:lnSpc>
              <a:buFont typeface="Arial" panose="020B0604020202020204"/>
              <a:buChar char="•"/>
            </a:pPr>
            <a:r>
              <a:rPr lang="en-US" sz="3690" spc="7">
                <a:solidFill>
                  <a:srgbClr val="FFFFFF"/>
                </a:solidFill>
                <a:latin typeface="Poppins" panose="00000500000000000000"/>
                <a:ea typeface="Poppins" panose="00000500000000000000"/>
                <a:cs typeface="Poppins" panose="00000500000000000000"/>
                <a:sym typeface="Poppins" panose="00000500000000000000"/>
              </a:rPr>
              <a:t>Tự động tối ưu bộ nhớ &amp; SIMD</a:t>
            </a:r>
            <a:endParaRPr lang="en-US" sz="3690" spc="7">
              <a:solidFill>
                <a:srgbClr val="FFFFFF"/>
              </a:solidFill>
              <a:latin typeface="Poppins" panose="00000500000000000000"/>
              <a:ea typeface="Poppins" panose="00000500000000000000"/>
              <a:cs typeface="Poppins" panose="00000500000000000000"/>
              <a:sym typeface="Poppins" panose="00000500000000000000"/>
            </a:endParaRPr>
          </a:p>
          <a:p>
            <a:pPr marL="796290" lvl="1" indent="-398145" algn="l">
              <a:lnSpc>
                <a:spcPts val="5165"/>
              </a:lnSpc>
              <a:buFont typeface="Arial" panose="020B0604020202020204"/>
              <a:buChar char="•"/>
            </a:pPr>
            <a:r>
              <a:rPr lang="en-US" sz="3690" spc="7">
                <a:solidFill>
                  <a:srgbClr val="FFFFFF"/>
                </a:solidFill>
                <a:latin typeface="Poppins" panose="00000500000000000000"/>
                <a:ea typeface="Poppins" panose="00000500000000000000"/>
                <a:cs typeface="Poppins" panose="00000500000000000000"/>
                <a:sym typeface="Poppins" panose="00000500000000000000"/>
              </a:rPr>
              <a:t>Có thể tạo ufunc tùy chỉnh (custom ufuncs)</a:t>
            </a:r>
            <a:endParaRPr lang="en-US" sz="3690"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5165"/>
              </a:lnSpc>
            </a:p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A.2 Advanced Array Manipulation</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TextBox 5"/>
          <p:cNvSpPr txBox="1"/>
          <p:nvPr/>
        </p:nvSpPr>
        <p:spPr>
          <a:xfrm>
            <a:off x="1442380" y="2736291"/>
            <a:ext cx="8930834" cy="740462"/>
          </a:xfrm>
          <a:prstGeom prst="rect">
            <a:avLst/>
          </a:prstGeom>
        </p:spPr>
        <p:txBody>
          <a:bodyPr lIns="0" tIns="0" rIns="0" bIns="0" rtlCol="0" anchor="t">
            <a:spAutoFit/>
          </a:bodyPr>
          <a:lstStyle/>
          <a:p>
            <a:pPr algn="just">
              <a:lnSpc>
                <a:spcPts val="5260"/>
              </a:lnSpc>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3. Kết quả &amp; nhận xét:</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 name="TextBox 6"/>
          <p:cNvSpPr txBox="1"/>
          <p:nvPr/>
        </p:nvSpPr>
        <p:spPr>
          <a:xfrm>
            <a:off x="1442380" y="3735842"/>
            <a:ext cx="15816920" cy="5587997"/>
          </a:xfrm>
          <a:prstGeom prst="rect">
            <a:avLst/>
          </a:prstGeom>
        </p:spPr>
        <p:txBody>
          <a:bodyPr lIns="0" tIns="0" rIns="0" bIns="0" rtlCol="0" anchor="t">
            <a:spAutoFit/>
          </a:bodyPr>
          <a:lstStyle/>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Nhận xét: </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1511300" lvl="2" indent="-50355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Đây là phần mở rộng quan trọng, giúp NumPy trở nên mạnh mẽ trong xử lý dữ liệu dạng ma trận.</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1511300" lvl="2" indent="-50355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Các</a:t>
            </a:r>
            <a:r>
              <a:rPr lang="en-US" sz="3500" spc="7">
                <a:solidFill>
                  <a:srgbClr val="FFFFFF"/>
                </a:solidFill>
                <a:latin typeface="Poppins" panose="00000500000000000000"/>
                <a:ea typeface="Poppins" panose="00000500000000000000"/>
                <a:cs typeface="Poppins" panose="00000500000000000000"/>
                <a:sym typeface="Poppins" panose="00000500000000000000"/>
              </a:rPr>
              <a:t> thao tác reshape, split, tile, repeat rất hữu ích trong xử lý dữ liệu, hình ảnh, hoặc vector hóa.</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1511300" lvl="2" indent="-50355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Hiểu rõ</a:t>
            </a:r>
            <a:r>
              <a:rPr lang="en-US" sz="3500" spc="7">
                <a:solidFill>
                  <a:srgbClr val="FFFFFF"/>
                </a:solidFill>
                <a:latin typeface="Poppins" panose="00000500000000000000"/>
                <a:ea typeface="Poppins" panose="00000500000000000000"/>
                <a:cs typeface="Poppins" panose="00000500000000000000"/>
                <a:sym typeface="Poppins" panose="00000500000000000000"/>
              </a:rPr>
              <a:t> C vs Fortran order giúp tối ưu hiệu suất khi kết nối NumPy với các thư viện khoa học khác.</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1511300" lvl="2" indent="-50355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take() và put() mang lại cách thao tác nhanh, an toàn và kiểm soát tốt bộ nhớ.</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A.5 Structured and Record Arrays</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TextBox 5"/>
          <p:cNvSpPr txBox="1"/>
          <p:nvPr/>
        </p:nvSpPr>
        <p:spPr>
          <a:xfrm>
            <a:off x="1442380" y="2736291"/>
            <a:ext cx="8930834" cy="740462"/>
          </a:xfrm>
          <a:prstGeom prst="rect">
            <a:avLst/>
          </a:prstGeom>
        </p:spPr>
        <p:txBody>
          <a:bodyPr lIns="0" tIns="0" rIns="0" bIns="0" rtlCol="0" anchor="t">
            <a:spAutoFit/>
          </a:bodyPr>
          <a:lstStyle/>
          <a:p>
            <a:pPr algn="just">
              <a:lnSpc>
                <a:spcPts val="5260"/>
              </a:lnSpc>
            </a:pPr>
            <a:r>
              <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rPr>
              <a:t>Structured Arrays là gì?</a:t>
            </a:r>
            <a:endPar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 name="TextBox 6"/>
          <p:cNvSpPr txBox="1"/>
          <p:nvPr/>
        </p:nvSpPr>
        <p:spPr>
          <a:xfrm>
            <a:off x="1442380" y="3735842"/>
            <a:ext cx="15816920" cy="4968872"/>
          </a:xfrm>
          <a:prstGeom prst="rect">
            <a:avLst/>
          </a:prstGeom>
        </p:spPr>
        <p:txBody>
          <a:bodyPr lIns="0" tIns="0" rIns="0" bIns="0" rtlCol="0" anchor="t">
            <a:spAutoFit/>
          </a:bodyPr>
          <a:lstStyle/>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Khái niệm: Là một ndarray đặc biệt trong NumPy, cho phép lưu trữ các "bản ghi" (records) chứa nhiều trường (fields) với các kiểu dữ liệu kh</a:t>
            </a:r>
            <a:r>
              <a:rPr lang="en-US" sz="3500" spc="7">
                <a:solidFill>
                  <a:srgbClr val="FFFFFF"/>
                </a:solidFill>
                <a:latin typeface="Poppins" panose="00000500000000000000"/>
                <a:ea typeface="Poppins" panose="00000500000000000000"/>
                <a:cs typeface="Poppins" panose="00000500000000000000"/>
                <a:sym typeface="Poppins" panose="00000500000000000000"/>
              </a:rPr>
              <a:t>ác</a:t>
            </a:r>
            <a:r>
              <a:rPr lang="en-US" sz="3500" spc="7">
                <a:solidFill>
                  <a:srgbClr val="FFFFFF"/>
                </a:solidFill>
                <a:latin typeface="Poppins" panose="00000500000000000000"/>
                <a:ea typeface="Poppins" panose="00000500000000000000"/>
                <a:cs typeface="Poppins" panose="00000500000000000000"/>
                <a:sym typeface="Poppins" panose="00000500000000000000"/>
              </a:rPr>
              <a:t> nhau (heterogeneous).</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Tương đồng với:</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Một struct trong ngôn ngữ C.</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Một hàng (row) trong bảng SQL.</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marL="755650" lvl="1" indent="-377825" algn="l">
              <a:lnSpc>
                <a:spcPts val="4900"/>
              </a:lnSpc>
              <a:buFont typeface="Arial" panose="020B0604020202020204"/>
              <a:buChar char="•"/>
            </a:pPr>
            <a:r>
              <a:rPr lang="en-US" sz="3500" spc="7">
                <a:solidFill>
                  <a:srgbClr val="FFFFFF"/>
                </a:solidFill>
                <a:latin typeface="Poppins" panose="00000500000000000000"/>
                <a:ea typeface="Poppins" panose="00000500000000000000"/>
                <a:cs typeface="Poppins" panose="00000500000000000000"/>
                <a:sym typeface="Poppins" panose="00000500000000000000"/>
              </a:rPr>
              <a:t>Mục đích chính: B</a:t>
            </a:r>
            <a:r>
              <a:rPr lang="en-US" sz="3500" spc="7">
                <a:solidFill>
                  <a:srgbClr val="FFFFFF"/>
                </a:solidFill>
                <a:latin typeface="Poppins" panose="00000500000000000000"/>
                <a:ea typeface="Poppins" panose="00000500000000000000"/>
                <a:cs typeface="Poppins" panose="00000500000000000000"/>
                <a:sym typeface="Poppins" panose="00000500000000000000"/>
              </a:rPr>
              <a:t>iểu diễ</a:t>
            </a:r>
            <a:r>
              <a:rPr lang="en-US" sz="3500" spc="7">
                <a:solidFill>
                  <a:srgbClr val="FFFFFF"/>
                </a:solidFill>
                <a:latin typeface="Poppins" panose="00000500000000000000"/>
                <a:ea typeface="Poppins" panose="00000500000000000000"/>
                <a:cs typeface="Poppins" panose="00000500000000000000"/>
                <a:sym typeface="Poppins" panose="00000500000000000000"/>
              </a:rPr>
              <a:t>n dữ liệu dạng bảng trong cùng một khối bộ nhớ liên tục, tối ưu cho hiệu suất và xử lý nhị phân.</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A.5 Structured and Record Arrays</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TextBox 5"/>
          <p:cNvSpPr txBox="1"/>
          <p:nvPr/>
        </p:nvSpPr>
        <p:spPr>
          <a:xfrm>
            <a:off x="1347857" y="3381504"/>
            <a:ext cx="15592287" cy="4279935"/>
          </a:xfrm>
          <a:prstGeom prst="rect">
            <a:avLst/>
          </a:prstGeom>
        </p:spPr>
        <p:txBody>
          <a:bodyPr lIns="0" tIns="0" rIns="0" bIns="0" rtlCol="0" anchor="t">
            <a:spAutoFit/>
          </a:bodyPr>
          <a:lstStyle/>
          <a:p>
            <a:pPr algn="l">
              <a:lnSpc>
                <a:spcPts val="4830"/>
              </a:lnSpc>
            </a:pPr>
            <a:r>
              <a:rPr lang="en-US" sz="3450">
                <a:solidFill>
                  <a:srgbClr val="FFFFFF"/>
                </a:solidFill>
                <a:latin typeface="Poppins" panose="00000500000000000000"/>
                <a:ea typeface="Poppins" panose="00000500000000000000"/>
                <a:cs typeface="Poppins" panose="00000500000000000000"/>
                <a:sym typeface="Poppins" panose="00000500000000000000"/>
              </a:rPr>
              <a:t>   1. Dtype cơ bản: Mỗi bản ghi có các trường đơn giản.</a:t>
            </a:r>
            <a:endParaRPr lang="en-US" sz="3450">
              <a:solidFill>
                <a:srgbClr val="FFFFFF"/>
              </a:solidFill>
              <a:latin typeface="Poppins" panose="00000500000000000000"/>
              <a:ea typeface="Poppins" panose="00000500000000000000"/>
              <a:cs typeface="Poppins" panose="00000500000000000000"/>
              <a:sym typeface="Poppins" panose="00000500000000000000"/>
            </a:endParaRPr>
          </a:p>
          <a:p>
            <a:pPr marL="744855" lvl="1" indent="-372745" algn="l">
              <a:lnSpc>
                <a:spcPts val="4830"/>
              </a:lnSpc>
              <a:buFont typeface="Arial" panose="020B0604020202020204"/>
              <a:buChar char="•"/>
            </a:pPr>
            <a:r>
              <a:rPr lang="en-US" sz="3450" spc="6">
                <a:solidFill>
                  <a:srgbClr val="FFFFFF"/>
                </a:solidFill>
                <a:latin typeface="Poppins" panose="00000500000000000000"/>
                <a:ea typeface="Poppins" panose="00000500000000000000"/>
                <a:cs typeface="Poppins" panose="00000500000000000000"/>
                <a:sym typeface="Poppins" panose="00000500000000000000"/>
              </a:rPr>
              <a:t>Truy cập toàn bộ một trường bằng tên: sarr['x'].</a:t>
            </a:r>
            <a:endParaRPr lang="en-US" sz="3450" spc="6">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830"/>
              </a:lnSpc>
            </a:pPr>
            <a:r>
              <a:rPr lang="en-US" sz="3450" spc="6">
                <a:solidFill>
                  <a:srgbClr val="FFFFFF"/>
                </a:solidFill>
                <a:latin typeface="Poppins" panose="00000500000000000000"/>
                <a:ea typeface="Poppins" panose="00000500000000000000"/>
                <a:cs typeface="Poppins" panose="00000500000000000000"/>
                <a:sym typeface="Poppins" panose="00000500000000000000"/>
              </a:rPr>
              <a:t>   2. Trường đa chiều (Multidimensional): Một trường có thể là một mảng, hữu ích cho việc lưu trữ vector </a:t>
            </a:r>
            <a:r>
              <a:rPr lang="en-US" sz="3450" spc="6">
                <a:solidFill>
                  <a:srgbClr val="FFFFFF"/>
                </a:solidFill>
                <a:latin typeface="Poppins" panose="00000500000000000000"/>
                <a:ea typeface="Poppins" panose="00000500000000000000"/>
                <a:cs typeface="Poppins" panose="00000500000000000000"/>
                <a:sym typeface="Poppins" panose="00000500000000000000"/>
              </a:rPr>
              <a:t>cố</a:t>
            </a:r>
            <a:r>
              <a:rPr lang="en-US" sz="3450" spc="6">
                <a:solidFill>
                  <a:srgbClr val="FFFFFF"/>
                </a:solidFill>
                <a:latin typeface="Poppins" panose="00000500000000000000"/>
                <a:ea typeface="Poppins" panose="00000500000000000000"/>
                <a:cs typeface="Poppins" panose="00000500000000000000"/>
                <a:sym typeface="Poppins" panose="00000500000000000000"/>
              </a:rPr>
              <a:t> định như tọa độ 3D.</a:t>
            </a:r>
            <a:endParaRPr lang="en-US" sz="3450" spc="6">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830"/>
              </a:lnSpc>
            </a:pPr>
            <a:r>
              <a:rPr lang="en-US" sz="3450" spc="6">
                <a:solidFill>
                  <a:srgbClr val="FFFFFF"/>
                </a:solidFill>
                <a:latin typeface="Poppins" panose="00000500000000000000"/>
                <a:ea typeface="Poppins" panose="00000500000000000000"/>
                <a:cs typeface="Poppins" panose="00000500000000000000"/>
                <a:sym typeface="Poppins" panose="00000500000000000000"/>
              </a:rPr>
              <a:t>   </a:t>
            </a:r>
            <a:r>
              <a:rPr lang="en-US" sz="3450" spc="6">
                <a:solidFill>
                  <a:srgbClr val="FFFFFF"/>
                </a:solidFill>
                <a:latin typeface="Poppins" panose="00000500000000000000"/>
                <a:ea typeface="Poppins" panose="00000500000000000000"/>
                <a:cs typeface="Poppins" panose="00000500000000000000"/>
                <a:sym typeface="Poppins" panose="00000500000000000000"/>
              </a:rPr>
              <a:t>3. Trường lồng nhau (Nested): Một trường có thể chứa một cấu trúc con, cho phép b</a:t>
            </a:r>
            <a:r>
              <a:rPr lang="en-US" sz="3450" spc="6">
                <a:solidFill>
                  <a:srgbClr val="FFFFFF"/>
                </a:solidFill>
                <a:latin typeface="Poppins" panose="00000500000000000000"/>
                <a:ea typeface="Poppins" panose="00000500000000000000"/>
                <a:cs typeface="Poppins" panose="00000500000000000000"/>
                <a:sym typeface="Poppins" panose="00000500000000000000"/>
              </a:rPr>
              <a:t>iểu diễ</a:t>
            </a:r>
            <a:r>
              <a:rPr lang="en-US" sz="3450" spc="6">
                <a:solidFill>
                  <a:srgbClr val="FFFFFF"/>
                </a:solidFill>
                <a:latin typeface="Poppins" panose="00000500000000000000"/>
                <a:ea typeface="Poppins" panose="00000500000000000000"/>
                <a:cs typeface="Poppins" panose="00000500000000000000"/>
                <a:sym typeface="Poppins" panose="00000500000000000000"/>
              </a:rPr>
              <a:t>n dữ liệu phức tạp dạng cây.</a:t>
            </a:r>
            <a:endParaRPr lang="en-US" sz="3450" spc="6">
              <a:solidFill>
                <a:srgbClr val="FFFFFF"/>
              </a:solidFill>
              <a:latin typeface="Poppins" panose="00000500000000000000"/>
              <a:ea typeface="Poppins" panose="00000500000000000000"/>
              <a:cs typeface="Poppins" panose="00000500000000000000"/>
              <a:sym typeface="Poppins" panose="00000500000000000000"/>
            </a:endParaRPr>
          </a:p>
          <a:p>
            <a:pPr marL="744855" lvl="1" indent="-372745" algn="l">
              <a:lnSpc>
                <a:spcPts val="4830"/>
              </a:lnSpc>
              <a:buFont typeface="Arial" panose="020B0604020202020204"/>
              <a:buChar char="•"/>
            </a:pPr>
            <a:r>
              <a:rPr lang="en-US" sz="3450" spc="6">
                <a:solidFill>
                  <a:srgbClr val="FFFFFF"/>
                </a:solidFill>
                <a:latin typeface="Poppins" panose="00000500000000000000"/>
                <a:ea typeface="Poppins" panose="00000500000000000000"/>
                <a:cs typeface="Poppins" panose="00000500000000000000"/>
                <a:sym typeface="Poppins" panose="00000500000000000000"/>
              </a:rPr>
              <a:t>Truy cập lồng nhau: data['x']['a'].</a:t>
            </a:r>
            <a:endParaRPr lang="en-US" sz="3450" spc="6">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6" name="Freeform 6"/>
          <p:cNvSpPr/>
          <p:nvPr/>
        </p:nvSpPr>
        <p:spPr>
          <a:xfrm>
            <a:off x="1884482" y="7817441"/>
            <a:ext cx="12154457" cy="1765822"/>
          </a:xfrm>
          <a:custGeom>
            <a:avLst/>
            <a:gdLst/>
            <a:ahLst/>
            <a:cxnLst/>
            <a:rect l="l" t="t" r="r" b="b"/>
            <a:pathLst>
              <a:path w="12154457" h="1765822">
                <a:moveTo>
                  <a:pt x="0" y="0"/>
                </a:moveTo>
                <a:lnTo>
                  <a:pt x="12154458" y="0"/>
                </a:lnTo>
                <a:lnTo>
                  <a:pt x="12154458" y="1765822"/>
                </a:lnTo>
                <a:lnTo>
                  <a:pt x="0" y="1765822"/>
                </a:lnTo>
                <a:lnTo>
                  <a:pt x="0" y="0"/>
                </a:lnTo>
                <a:close/>
              </a:path>
            </a:pathLst>
          </a:custGeom>
          <a:blipFill>
            <a:blip r:embed="rId1"/>
            <a:stretch>
              <a:fillRect t="-3774" b="-3774"/>
            </a:stretch>
          </a:blipFill>
        </p:spPr>
      </p:sp>
      <p:sp>
        <p:nvSpPr>
          <p:cNvPr id="7" name="TextBox 7"/>
          <p:cNvSpPr txBox="1"/>
          <p:nvPr/>
        </p:nvSpPr>
        <p:spPr>
          <a:xfrm>
            <a:off x="1442380" y="2736291"/>
            <a:ext cx="8930834" cy="740462"/>
          </a:xfrm>
          <a:prstGeom prst="rect">
            <a:avLst/>
          </a:prstGeom>
        </p:spPr>
        <p:txBody>
          <a:bodyPr lIns="0" tIns="0" rIns="0" bIns="0" rtlCol="0" anchor="t">
            <a:spAutoFit/>
          </a:bodyPr>
          <a:lstStyle/>
          <a:p>
            <a:pPr algn="just">
              <a:lnSpc>
                <a:spcPts val="5260"/>
              </a:lnSpc>
            </a:pPr>
            <a:r>
              <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rPr>
              <a:t>Các loại và cách truy cập</a:t>
            </a:r>
            <a:endPar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A.5 Structured and Record Arrays</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TextBox 5"/>
          <p:cNvSpPr txBox="1"/>
          <p:nvPr/>
        </p:nvSpPr>
        <p:spPr>
          <a:xfrm>
            <a:off x="1588643" y="3400554"/>
            <a:ext cx="13553254" cy="5777791"/>
          </a:xfrm>
          <a:prstGeom prst="rect">
            <a:avLst/>
          </a:prstGeom>
        </p:spPr>
        <p:txBody>
          <a:bodyPr lIns="0" tIns="0" rIns="0" bIns="0" rtlCol="0" anchor="t">
            <a:spAutoFit/>
          </a:bodyPr>
          <a:lstStyle/>
          <a:p>
            <a:pPr algn="l">
              <a:lnSpc>
                <a:spcPts val="4200"/>
              </a:lnSpc>
            </a:pPr>
            <a:r>
              <a:rPr lang="en-US" sz="3000" b="1">
                <a:solidFill>
                  <a:srgbClr val="FFFFFF"/>
                </a:solidFill>
                <a:latin typeface="Poppins Bold" panose="00000800000000000000"/>
                <a:ea typeface="Poppins Bold" panose="00000800000000000000"/>
                <a:cs typeface="Poppins Bold" panose="00000800000000000000"/>
                <a:sym typeface="Poppins Bold" panose="00000800000000000000"/>
              </a:rPr>
              <a:t>Điểm mạnh vượt trội:</a:t>
            </a:r>
            <a:endParaRPr lang="en-US" sz="3000" b="1">
              <a:solidFill>
                <a:srgbClr val="FFFFFF"/>
              </a:solidFill>
              <a:latin typeface="Poppins Bold" panose="00000800000000000000"/>
              <a:ea typeface="Poppins Bold" panose="00000800000000000000"/>
              <a:cs typeface="Poppins Bold" panose="00000800000000000000"/>
              <a:sym typeface="Poppins Bold" panose="00000800000000000000"/>
            </a:endParaRPr>
          </a:p>
          <a:p>
            <a:pPr marL="647700" lvl="1" indent="-323850" algn="l">
              <a:lnSpc>
                <a:spcPts val="4200"/>
              </a:lnSpc>
              <a:buFont typeface="Arial" panose="020B0604020202020204"/>
              <a:buChar char="•"/>
            </a:pPr>
            <a:r>
              <a:rPr lang="en-US" sz="3000">
                <a:solidFill>
                  <a:srgbClr val="FFFFFF"/>
                </a:solidFill>
                <a:latin typeface="Poppins" panose="00000500000000000000"/>
                <a:ea typeface="Poppins" panose="00000500000000000000"/>
                <a:cs typeface="Poppins" panose="00000500000000000000"/>
                <a:sym typeface="Poppins" panose="00000500000000000000"/>
              </a:rPr>
              <a:t>Hiệu suất cao: Dữ liệu lưu liên tục giúp đọc/ghi file nhị phân cực nhanh (.tofile(), .fromfile()).</a:t>
            </a:r>
            <a:endParaRPr lang="en-US" sz="3000">
              <a:solidFill>
                <a:srgbClr val="FFFFFF"/>
              </a:solidFill>
              <a:latin typeface="Poppins" panose="00000500000000000000"/>
              <a:ea typeface="Poppins" panose="00000500000000000000"/>
              <a:cs typeface="Poppins" panose="00000500000000000000"/>
              <a:sym typeface="Poppins" panose="00000500000000000000"/>
            </a:endParaRPr>
          </a:p>
          <a:p>
            <a:pPr marL="647700" lvl="1" indent="-323850" algn="l">
              <a:lnSpc>
                <a:spcPts val="4200"/>
              </a:lnSpc>
              <a:buFont typeface="Arial" panose="020B0604020202020204"/>
              <a:buChar char="•"/>
            </a:pPr>
            <a:r>
              <a:rPr lang="en-US" sz="3000">
                <a:solidFill>
                  <a:srgbClr val="FFFFFF"/>
                </a:solidFill>
                <a:latin typeface="Poppins" panose="00000500000000000000"/>
                <a:ea typeface="Poppins" panose="00000500000000000000"/>
                <a:cs typeface="Poppins" panose="00000500000000000000"/>
                <a:sym typeface="Poppins" panose="00000500000000000000"/>
              </a:rPr>
              <a:t>Tương thích C/C++: Layout bộ nhớ giống struct trong C, cho phép chia sẻ dữ liệu trực tiếp mà không cần chuyển đổi.</a:t>
            </a:r>
            <a:endParaRPr lang="en-US" sz="3000">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200"/>
              </a:lnSpc>
            </a:pPr>
            <a:r>
              <a:rPr lang="en-US" sz="3000" b="1">
                <a:solidFill>
                  <a:srgbClr val="FFFFFF"/>
                </a:solidFill>
                <a:latin typeface="Poppins Bold" panose="00000800000000000000"/>
                <a:ea typeface="Poppins Bold" panose="00000800000000000000"/>
                <a:cs typeface="Poppins Bold" panose="00000800000000000000"/>
                <a:sym typeface="Poppins Bold" panose="00000800000000000000"/>
              </a:rPr>
              <a:t>So sánh nhanh:</a:t>
            </a:r>
            <a:endParaRPr lang="en-US" sz="3000" b="1">
              <a:solidFill>
                <a:srgbClr val="FFFFFF"/>
              </a:solidFill>
              <a:latin typeface="Poppins Bold" panose="00000800000000000000"/>
              <a:ea typeface="Poppins Bold" panose="00000800000000000000"/>
              <a:cs typeface="Poppins Bold" panose="00000800000000000000"/>
              <a:sym typeface="Poppins Bold" panose="00000800000000000000"/>
            </a:endParaRPr>
          </a:p>
          <a:p>
            <a:pPr marL="647700" lvl="1" indent="-323850" algn="l">
              <a:lnSpc>
                <a:spcPts val="4200"/>
              </a:lnSpc>
              <a:buFont typeface="Arial" panose="020B0604020202020204"/>
              <a:buChar char="•"/>
            </a:pPr>
            <a:r>
              <a:rPr lang="en-US" sz="3000">
                <a:solidFill>
                  <a:srgbClr val="FFFFFF"/>
                </a:solidFill>
                <a:latin typeface="Poppins" panose="00000500000000000000"/>
                <a:ea typeface="Poppins" panose="00000500000000000000"/>
                <a:cs typeface="Poppins" panose="00000500000000000000"/>
                <a:sym typeface="Poppins" panose="00000500000000000000"/>
              </a:rPr>
              <a:t>Structured Array: Là công cụ cấp thấp (low-level), tối ưu cho I/O nhị phân và các tác</a:t>
            </a:r>
            <a:r>
              <a:rPr lang="en-US" sz="3000">
                <a:solidFill>
                  <a:srgbClr val="FFFFFF"/>
                </a:solidFill>
                <a:latin typeface="Poppins" panose="00000500000000000000"/>
                <a:ea typeface="Poppins" panose="00000500000000000000"/>
                <a:cs typeface="Poppins" panose="00000500000000000000"/>
                <a:sym typeface="Poppins" panose="00000500000000000000"/>
              </a:rPr>
              <a:t> vụ cần hiệu</a:t>
            </a:r>
            <a:r>
              <a:rPr lang="en-US" sz="3000">
                <a:solidFill>
                  <a:srgbClr val="FFFFFF"/>
                </a:solidFill>
                <a:latin typeface="Poppins" panose="00000500000000000000"/>
                <a:ea typeface="Poppins" panose="00000500000000000000"/>
                <a:cs typeface="Poppins" panose="00000500000000000000"/>
                <a:sym typeface="Poppins" panose="00000500000000000000"/>
              </a:rPr>
              <a:t> năng bộ nhớ.</a:t>
            </a:r>
            <a:endParaRPr lang="en-US" sz="3000">
              <a:solidFill>
                <a:srgbClr val="FFFFFF"/>
              </a:solidFill>
              <a:latin typeface="Poppins" panose="00000500000000000000"/>
              <a:ea typeface="Poppins" panose="00000500000000000000"/>
              <a:cs typeface="Poppins" panose="00000500000000000000"/>
              <a:sym typeface="Poppins" panose="00000500000000000000"/>
            </a:endParaRPr>
          </a:p>
          <a:p>
            <a:pPr marL="647700" lvl="1" indent="-323850" algn="l">
              <a:lnSpc>
                <a:spcPts val="4200"/>
              </a:lnSpc>
              <a:buFont typeface="Arial" panose="020B0604020202020204"/>
              <a:buChar char="•"/>
            </a:pPr>
            <a:r>
              <a:rPr lang="en-US" sz="3000">
                <a:solidFill>
                  <a:srgbClr val="FFFFFF"/>
                </a:solidFill>
                <a:latin typeface="Poppins" panose="00000500000000000000"/>
                <a:ea typeface="Poppins" panose="00000500000000000000"/>
                <a:cs typeface="Poppins" panose="00000500000000000000"/>
                <a:sym typeface="Poppins" panose="00000500000000000000"/>
              </a:rPr>
              <a:t>Pandas DataFrame: Là công cụ cấp cao (high-level), linh hoạt, mạnh mẽ cho các thao tác phân tích dữ liệu như groupby, join, merge.</a:t>
            </a:r>
            <a:endParaRPr lang="en-US" sz="300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6" name="TextBox 6"/>
          <p:cNvSpPr txBox="1"/>
          <p:nvPr/>
        </p:nvSpPr>
        <p:spPr>
          <a:xfrm>
            <a:off x="1442380" y="2736291"/>
            <a:ext cx="8930834" cy="740462"/>
          </a:xfrm>
          <a:prstGeom prst="rect">
            <a:avLst/>
          </a:prstGeom>
        </p:spPr>
        <p:txBody>
          <a:bodyPr lIns="0" tIns="0" rIns="0" bIns="0" rtlCol="0" anchor="t">
            <a:spAutoFit/>
          </a:bodyPr>
          <a:lstStyle/>
          <a:p>
            <a:pPr algn="just">
              <a:lnSpc>
                <a:spcPts val="5260"/>
              </a:lnSpc>
            </a:pPr>
            <a:r>
              <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rPr>
              <a:t>Ứng dụng &amp; So sánh với Pandas</a:t>
            </a:r>
            <a:endPar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683" y="404679"/>
            <a:ext cx="16155029" cy="1571244"/>
            <a:chOff x="0" y="0"/>
            <a:chExt cx="4254822" cy="413826"/>
          </a:xfrm>
        </p:grpSpPr>
        <p:sp>
          <p:nvSpPr>
            <p:cNvPr id="3" name="Freeform 3"/>
            <p:cNvSpPr/>
            <p:nvPr/>
          </p:nvSpPr>
          <p:spPr>
            <a:xfrm>
              <a:off x="0" y="0"/>
              <a:ext cx="4254822" cy="413826"/>
            </a:xfrm>
            <a:custGeom>
              <a:avLst/>
              <a:gdLst/>
              <a:ahLst/>
              <a:cxnLst/>
              <a:rect l="l" t="t" r="r" b="b"/>
              <a:pathLst>
                <a:path w="4254822" h="413826">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id="4" name="TextBox 4"/>
            <p:cNvSpPr txBox="1"/>
            <p:nvPr/>
          </p:nvSpPr>
          <p:spPr>
            <a:xfrm>
              <a:off x="0" y="-180975"/>
              <a:ext cx="4254822" cy="594801"/>
            </a:xfrm>
            <a:prstGeom prst="rect">
              <a:avLst/>
            </a:prstGeom>
          </p:spPr>
          <p:txBody>
            <a:bodyPr lIns="50800" tIns="50800" rIns="50800" bIns="50800" rtlCol="0" anchor="ctr"/>
            <a:lstStyle/>
            <a:p>
              <a:pPr algn="ctr">
                <a:lnSpc>
                  <a:spcPts val="8400"/>
                </a:lnSpc>
              </a:pPr>
              <a:r>
                <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rPr>
                <a:t>3.1. Dataset 1 – Bitly Data from 1.USA.gov</a:t>
              </a:r>
              <a:endParaRPr lang="en-US" sz="6000" b="1" spc="12">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grpSp>
      <p:sp>
        <p:nvSpPr>
          <p:cNvPr id="5" name="Freeform 5"/>
          <p:cNvSpPr/>
          <p:nvPr/>
        </p:nvSpPr>
        <p:spPr>
          <a:xfrm rot="8831280">
            <a:off x="-2149749" y="2740944"/>
            <a:ext cx="4001809" cy="4001809"/>
          </a:xfrm>
          <a:custGeom>
            <a:avLst/>
            <a:gdLst/>
            <a:ahLst/>
            <a:cxnLst/>
            <a:rect l="l" t="t" r="r" b="b"/>
            <a:pathLst>
              <a:path w="4001809" h="4001809">
                <a:moveTo>
                  <a:pt x="0" y="0"/>
                </a:moveTo>
                <a:lnTo>
                  <a:pt x="4001809" y="0"/>
                </a:lnTo>
                <a:lnTo>
                  <a:pt x="4001809" y="4001809"/>
                </a:lnTo>
                <a:lnTo>
                  <a:pt x="0" y="40018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1028700" y="2681380"/>
            <a:ext cx="11137713" cy="638175"/>
          </a:xfrm>
          <a:prstGeom prst="rect">
            <a:avLst/>
          </a:prstGeom>
        </p:spPr>
        <p:txBody>
          <a:bodyPr lIns="0" tIns="0" rIns="0" bIns="0" rtlCol="0" anchor="t">
            <a:spAutoFit/>
          </a:bodyPr>
          <a:lstStyle/>
          <a:p>
            <a:pPr algn="just">
              <a:lnSpc>
                <a:spcPts val="4650"/>
              </a:lnSpc>
            </a:pPr>
            <a:r>
              <a:rPr lang="en-US" sz="5000">
                <a:solidFill>
                  <a:srgbClr val="00FFFF"/>
                </a:solidFill>
                <a:latin typeface="Zen Dots"/>
                <a:ea typeface="Zen Dots"/>
                <a:cs typeface="Zen Dots"/>
                <a:sym typeface="Zen Dots"/>
              </a:rPr>
              <a:t>3.1.3 KẾT QUẢ &amp; NHẬN XÉT</a:t>
            </a:r>
            <a:endParaRPr lang="en-US" sz="5000">
              <a:solidFill>
                <a:srgbClr val="00FFFF"/>
              </a:solidFill>
              <a:latin typeface="Zen Dots"/>
              <a:ea typeface="Zen Dots"/>
              <a:cs typeface="Zen Dots"/>
              <a:sym typeface="Zen Dots"/>
            </a:endParaRPr>
          </a:p>
        </p:txBody>
      </p:sp>
      <p:sp>
        <p:nvSpPr>
          <p:cNvPr id="7" name="AutoShape 7"/>
          <p:cNvSpPr/>
          <p:nvPr/>
        </p:nvSpPr>
        <p:spPr>
          <a:xfrm>
            <a:off x="1028683" y="9272587"/>
            <a:ext cx="16230600" cy="19050"/>
          </a:xfrm>
          <a:prstGeom prst="line">
            <a:avLst/>
          </a:prstGeom>
          <a:ln w="19050" cap="flat">
            <a:solidFill>
              <a:srgbClr val="FFFFFF"/>
            </a:solidFill>
            <a:prstDash val="solid"/>
            <a:headEnd type="none" w="sm" len="sm"/>
            <a:tailEnd type="none" w="sm" len="sm"/>
          </a:ln>
        </p:spPr>
      </p:sp>
      <p:sp>
        <p:nvSpPr>
          <p:cNvPr id="8" name="Freeform 8"/>
          <p:cNvSpPr/>
          <p:nvPr/>
        </p:nvSpPr>
        <p:spPr>
          <a:xfrm rot="-1886788">
            <a:off x="16349986" y="3775189"/>
            <a:ext cx="4464076" cy="4464076"/>
          </a:xfrm>
          <a:custGeom>
            <a:avLst/>
            <a:gdLst/>
            <a:ahLst/>
            <a:cxnLst/>
            <a:rect l="l" t="t" r="r" b="b"/>
            <a:pathLst>
              <a:path w="4464076" h="4464076">
                <a:moveTo>
                  <a:pt x="0" y="0"/>
                </a:moveTo>
                <a:lnTo>
                  <a:pt x="4464076" y="0"/>
                </a:lnTo>
                <a:lnTo>
                  <a:pt x="4464076" y="4464076"/>
                </a:lnTo>
                <a:lnTo>
                  <a:pt x="0" y="44640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TextBox 9"/>
          <p:cNvSpPr txBox="1"/>
          <p:nvPr/>
        </p:nvSpPr>
        <p:spPr>
          <a:xfrm>
            <a:off x="1071256" y="4081145"/>
            <a:ext cx="16145487" cy="2029460"/>
          </a:xfrm>
          <a:prstGeom prst="rect">
            <a:avLst/>
          </a:prstGeom>
        </p:spPr>
        <p:txBody>
          <a:bodyPr lIns="0" tIns="0" rIns="0" bIns="0" rtlCol="0" anchor="t">
            <a:spAutoFit/>
          </a:bodyPr>
          <a:lstStyle/>
          <a:p>
            <a:pPr marL="863600" lvl="1" indent="-431800"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Bao phủ dữ liệu:</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Có tz: 2,919 bản ghi; trống tz: 521</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a:p>
            <a:pPr marL="1727200" lvl="2" indent="-575945" algn="just">
              <a:lnSpc>
                <a:spcPts val="5320"/>
              </a:lnSpc>
              <a:buFont typeface="Arial" panose="020B0604020202020204"/>
              <a:buChar char="⚬"/>
            </a:pPr>
            <a:r>
              <a:rPr lang="en-US" sz="4000" spc="-111">
                <a:solidFill>
                  <a:srgbClr val="FFFFFF"/>
                </a:solidFill>
                <a:latin typeface="Poppins" panose="00000500000000000000"/>
                <a:ea typeface="Poppins" panose="00000500000000000000"/>
                <a:cs typeface="Poppins" panose="00000500000000000000"/>
                <a:sym typeface="Poppins" panose="00000500000000000000"/>
              </a:rPr>
              <a:t>Có country: 2,919; trống country: 521</a:t>
            </a:r>
            <a:endParaRPr lang="en-US" sz="4000" spc="-111">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0" name="TextBox 10"/>
          <p:cNvSpPr txBox="1"/>
          <p:nvPr/>
        </p:nvSpPr>
        <p:spPr>
          <a:xfrm>
            <a:off x="15191184"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rPr>
              <a:t>9</a:t>
            </a:r>
            <a:endParaRPr lang="en-US" sz="2000">
              <a:solidFill>
                <a:srgbClr val="FFFFFF"/>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313239"/>
            <a:chOff x="0" y="0"/>
            <a:chExt cx="3925463" cy="345874"/>
          </a:xfrm>
        </p:grpSpPr>
        <p:sp>
          <p:nvSpPr>
            <p:cNvPr id="3" name="Freeform 3"/>
            <p:cNvSpPr/>
            <p:nvPr/>
          </p:nvSpPr>
          <p:spPr>
            <a:xfrm>
              <a:off x="0" y="0"/>
              <a:ext cx="3925463" cy="345874"/>
            </a:xfrm>
            <a:custGeom>
              <a:avLst/>
              <a:gdLst/>
              <a:ahLst/>
              <a:cxnLst/>
              <a:rect l="l" t="t" r="r" b="b"/>
              <a:pathLst>
                <a:path w="3925463" h="345874">
                  <a:moveTo>
                    <a:pt x="51944" y="0"/>
                  </a:moveTo>
                  <a:lnTo>
                    <a:pt x="3873520" y="0"/>
                  </a:lnTo>
                  <a:cubicBezTo>
                    <a:pt x="3887296" y="0"/>
                    <a:pt x="3900508" y="5473"/>
                    <a:pt x="3910250" y="15214"/>
                  </a:cubicBezTo>
                  <a:cubicBezTo>
                    <a:pt x="3919991" y="24955"/>
                    <a:pt x="3925463" y="38167"/>
                    <a:pt x="3925463" y="51944"/>
                  </a:cubicBezTo>
                  <a:lnTo>
                    <a:pt x="3925463" y="293930"/>
                  </a:lnTo>
                  <a:cubicBezTo>
                    <a:pt x="3925463" y="307706"/>
                    <a:pt x="3919991" y="320918"/>
                    <a:pt x="3910250" y="330660"/>
                  </a:cubicBezTo>
                  <a:cubicBezTo>
                    <a:pt x="3900508" y="340401"/>
                    <a:pt x="3887296" y="345874"/>
                    <a:pt x="3873520" y="345874"/>
                  </a:cubicBezTo>
                  <a:lnTo>
                    <a:pt x="51944" y="345874"/>
                  </a:lnTo>
                  <a:cubicBezTo>
                    <a:pt x="38167" y="345874"/>
                    <a:pt x="24955" y="340401"/>
                    <a:pt x="15214" y="330660"/>
                  </a:cubicBezTo>
                  <a:cubicBezTo>
                    <a:pt x="5473" y="320918"/>
                    <a:pt x="0" y="307706"/>
                    <a:pt x="0" y="293930"/>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07749"/>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A.6  More About Sorting</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TextBox 5"/>
          <p:cNvSpPr txBox="1"/>
          <p:nvPr/>
        </p:nvSpPr>
        <p:spPr>
          <a:xfrm>
            <a:off x="1588643" y="3400554"/>
            <a:ext cx="13553254" cy="5762646"/>
          </a:xfrm>
          <a:prstGeom prst="rect">
            <a:avLst/>
          </a:prstGeom>
        </p:spPr>
        <p:txBody>
          <a:bodyPr lIns="0" tIns="0" rIns="0" bIns="0" rtlCol="0" anchor="t">
            <a:spAutoFit/>
          </a:bodyPr>
          <a:lstStyle/>
          <a:p>
            <a:pPr algn="l">
              <a:lnSpc>
                <a:spcPts val="4200"/>
              </a:lnSpc>
            </a:pPr>
            <a:r>
              <a:rPr lang="en-US" sz="3000" b="1">
                <a:solidFill>
                  <a:srgbClr val="FFFFFF"/>
                </a:solidFill>
                <a:latin typeface="Poppins Bold" panose="00000800000000000000"/>
                <a:ea typeface="Poppins Bold" panose="00000800000000000000"/>
                <a:cs typeface="Poppins Bold" panose="00000800000000000000"/>
                <a:sym typeface="Poppins Bold" panose="00000800000000000000"/>
              </a:rPr>
              <a:t>1. Sắp xếp tại chỗ (In-place): arr.sort()</a:t>
            </a:r>
            <a:endParaRPr lang="en-US" sz="3000" b="1">
              <a:solidFill>
                <a:srgbClr val="FFFFFF"/>
              </a:solidFill>
              <a:latin typeface="Poppins Bold" panose="00000800000000000000"/>
              <a:ea typeface="Poppins Bold" panose="00000800000000000000"/>
              <a:cs typeface="Poppins Bold" panose="00000800000000000000"/>
              <a:sym typeface="Poppins Bold" panose="00000800000000000000"/>
            </a:endParaRPr>
          </a:p>
          <a:p>
            <a:pPr marL="647700" lvl="1" indent="-323850" algn="l">
              <a:lnSpc>
                <a:spcPts val="4200"/>
              </a:lnSpc>
              <a:buFont typeface="Arial" panose="020B0604020202020204"/>
              <a:buChar char="•"/>
            </a:pPr>
            <a:r>
              <a:rPr lang="en-US" sz="3000">
                <a:solidFill>
                  <a:srgbClr val="FFFFFF"/>
                </a:solidFill>
                <a:latin typeface="Poppins" panose="00000500000000000000"/>
                <a:ea typeface="Poppins" panose="00000500000000000000"/>
                <a:cs typeface="Poppins" panose="00000500000000000000"/>
                <a:sym typeface="Poppins" panose="00000500000000000000"/>
              </a:rPr>
              <a:t>Thay đổi trực tiếp mảng gốc, không tạo bản sao.</a:t>
            </a:r>
            <a:endParaRPr lang="en-US" sz="3000">
              <a:solidFill>
                <a:srgbClr val="FFFFFF"/>
              </a:solidFill>
              <a:latin typeface="Poppins" panose="00000500000000000000"/>
              <a:ea typeface="Poppins" panose="00000500000000000000"/>
              <a:cs typeface="Poppins" panose="00000500000000000000"/>
              <a:sym typeface="Poppins" panose="00000500000000000000"/>
            </a:endParaRPr>
          </a:p>
          <a:p>
            <a:pPr marL="647700" lvl="1" indent="-323850" algn="l">
              <a:lnSpc>
                <a:spcPts val="4200"/>
              </a:lnSpc>
              <a:buFont typeface="Arial" panose="020B0604020202020204"/>
              <a:buChar char="•"/>
            </a:pPr>
            <a:r>
              <a:rPr lang="en-US" sz="3000">
                <a:solidFill>
                  <a:srgbClr val="FFFFFF"/>
                </a:solidFill>
                <a:latin typeface="Poppins" panose="00000500000000000000"/>
                <a:ea typeface="Poppins" panose="00000500000000000000"/>
                <a:cs typeface="Poppins" panose="00000500000000000000"/>
                <a:sym typeface="Poppins" panose="00000500000000000000"/>
              </a:rPr>
              <a:t>Ưu điểm:</a:t>
            </a:r>
            <a:r>
              <a:rPr lang="en-US" sz="3000">
                <a:solidFill>
                  <a:srgbClr val="FFFFFF"/>
                </a:solidFill>
                <a:latin typeface="Poppins" panose="00000500000000000000"/>
                <a:ea typeface="Poppins" panose="00000500000000000000"/>
                <a:cs typeface="Poppins" panose="00000500000000000000"/>
                <a:sym typeface="Poppins" panose="00000500000000000000"/>
              </a:rPr>
              <a:t> Nhanh và tiết kiệm bộ nhớ.</a:t>
            </a:r>
            <a:endParaRPr lang="en-US" sz="3000">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200"/>
              </a:lnSpc>
            </a:pPr>
            <a:r>
              <a:rPr lang="en-US" sz="3000" b="1">
                <a:solidFill>
                  <a:srgbClr val="FFFFFF"/>
                </a:solidFill>
                <a:latin typeface="Poppins Bold" panose="00000800000000000000"/>
                <a:ea typeface="Poppins Bold" panose="00000800000000000000"/>
                <a:cs typeface="Poppins Bold" panose="00000800000000000000"/>
                <a:sym typeface="Poppins Bold" panose="00000800000000000000"/>
              </a:rPr>
              <a:t>2. Sắp xếp trả về bản sao: np.sort()</a:t>
            </a:r>
            <a:endParaRPr lang="en-US" sz="3000" b="1">
              <a:solidFill>
                <a:srgbClr val="FFFFFF"/>
              </a:solidFill>
              <a:latin typeface="Poppins Bold" panose="00000800000000000000"/>
              <a:ea typeface="Poppins Bold" panose="00000800000000000000"/>
              <a:cs typeface="Poppins Bold" panose="00000800000000000000"/>
              <a:sym typeface="Poppins Bold" panose="00000800000000000000"/>
            </a:endParaRPr>
          </a:p>
          <a:p>
            <a:pPr marL="647700" lvl="1" indent="-323850" algn="l">
              <a:lnSpc>
                <a:spcPts val="4200"/>
              </a:lnSpc>
              <a:buFont typeface="Arial" panose="020B0604020202020204"/>
              <a:buChar char="•"/>
            </a:pPr>
            <a:r>
              <a:rPr lang="en-US" sz="3000">
                <a:solidFill>
                  <a:srgbClr val="FFFFFF"/>
                </a:solidFill>
                <a:latin typeface="Poppins" panose="00000500000000000000"/>
                <a:ea typeface="Poppins" panose="00000500000000000000"/>
                <a:cs typeface="Poppins" panose="00000500000000000000"/>
                <a:sym typeface="Poppins" panose="00000500000000000000"/>
              </a:rPr>
              <a:t>Tạo ra một mảng mới đã được sắp xếp, không ảnh hưởng mảng gốc.</a:t>
            </a:r>
            <a:endParaRPr lang="en-US" sz="3000">
              <a:solidFill>
                <a:srgbClr val="FFFFFF"/>
              </a:solidFill>
              <a:latin typeface="Poppins" panose="00000500000000000000"/>
              <a:ea typeface="Poppins" panose="00000500000000000000"/>
              <a:cs typeface="Poppins" panose="00000500000000000000"/>
              <a:sym typeface="Poppins" panose="00000500000000000000"/>
            </a:endParaRPr>
          </a:p>
          <a:p>
            <a:pPr marL="647700" lvl="1" indent="-323850" algn="l">
              <a:lnSpc>
                <a:spcPts val="4200"/>
              </a:lnSpc>
              <a:buFont typeface="Arial" panose="020B0604020202020204"/>
              <a:buChar char="•"/>
            </a:pPr>
            <a:r>
              <a:rPr lang="en-US" sz="3000">
                <a:solidFill>
                  <a:srgbClr val="FFFFFF"/>
                </a:solidFill>
                <a:latin typeface="Poppins" panose="00000500000000000000"/>
                <a:ea typeface="Poppins" panose="00000500000000000000"/>
                <a:cs typeface="Poppins" panose="00000500000000000000"/>
                <a:sym typeface="Poppins" panose="00000500000000000000"/>
              </a:rPr>
              <a:t>Ch</a:t>
            </a:r>
            <a:r>
              <a:rPr lang="en-US" sz="3000">
                <a:solidFill>
                  <a:srgbClr val="FFFFFF"/>
                </a:solidFill>
                <a:latin typeface="Poppins" panose="00000500000000000000"/>
                <a:ea typeface="Poppins" panose="00000500000000000000"/>
                <a:cs typeface="Poppins" panose="00000500000000000000"/>
                <a:sym typeface="Poppins" panose="00000500000000000000"/>
              </a:rPr>
              <a:t>o phép sắp xếp theo hàng (axis=1) hoặc cột (axis=0).</a:t>
            </a:r>
            <a:endParaRPr lang="en-US" sz="3000">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200"/>
              </a:lnSpc>
            </a:pPr>
            <a:r>
              <a:rPr lang="en-US" sz="3000" b="1">
                <a:solidFill>
                  <a:srgbClr val="FFFFFF"/>
                </a:solidFill>
                <a:latin typeface="Poppins Bold" panose="00000800000000000000"/>
                <a:ea typeface="Poppins Bold" panose="00000800000000000000"/>
                <a:cs typeface="Poppins Bold" panose="00000800000000000000"/>
                <a:sym typeface="Poppins Bold" panose="00000800000000000000"/>
              </a:rPr>
              <a:t>3. Sắp xếp gián tiếp: argsort()</a:t>
            </a:r>
            <a:endParaRPr lang="en-US" sz="3000" b="1">
              <a:solidFill>
                <a:srgbClr val="FFFFFF"/>
              </a:solidFill>
              <a:latin typeface="Poppins Bold" panose="00000800000000000000"/>
              <a:ea typeface="Poppins Bold" panose="00000800000000000000"/>
              <a:cs typeface="Poppins Bold" panose="00000800000000000000"/>
              <a:sym typeface="Poppins Bold" panose="00000800000000000000"/>
            </a:endParaRPr>
          </a:p>
          <a:p>
            <a:pPr marL="647700" lvl="1" indent="-323850" algn="l">
              <a:lnSpc>
                <a:spcPts val="4200"/>
              </a:lnSpc>
              <a:buFont typeface="Arial" panose="020B0604020202020204"/>
              <a:buChar char="•"/>
            </a:pPr>
            <a:r>
              <a:rPr lang="en-US" sz="3000">
                <a:solidFill>
                  <a:srgbClr val="FFFFFF"/>
                </a:solidFill>
                <a:latin typeface="Poppins" panose="00000500000000000000"/>
                <a:ea typeface="Poppins" panose="00000500000000000000"/>
                <a:cs typeface="Poppins" panose="00000500000000000000"/>
                <a:sym typeface="Poppins" panose="00000500000000000000"/>
              </a:rPr>
              <a:t>Không trả về giá trị, mà trả</a:t>
            </a:r>
            <a:r>
              <a:rPr lang="en-US" sz="3000">
                <a:solidFill>
                  <a:srgbClr val="FFFFFF"/>
                </a:solidFill>
                <a:latin typeface="Poppins" panose="00000500000000000000"/>
                <a:ea typeface="Poppins" panose="00000500000000000000"/>
                <a:cs typeface="Poppins" panose="00000500000000000000"/>
                <a:sym typeface="Poppins" panose="00000500000000000000"/>
              </a:rPr>
              <a:t> về chỉ số (index)</a:t>
            </a:r>
            <a:r>
              <a:rPr lang="en-US" sz="3000">
                <a:solidFill>
                  <a:srgbClr val="FFFFFF"/>
                </a:solidFill>
                <a:latin typeface="Poppins" panose="00000500000000000000"/>
                <a:ea typeface="Poppins" panose="00000500000000000000"/>
                <a:cs typeface="Poppins" panose="00000500000000000000"/>
                <a:sym typeface="Poppins" panose="00000500000000000000"/>
              </a:rPr>
              <a:t> của các phần tử sau khi sắp xếp.</a:t>
            </a:r>
            <a:endParaRPr lang="en-US" sz="3000">
              <a:solidFill>
                <a:srgbClr val="FFFFFF"/>
              </a:solidFill>
              <a:latin typeface="Poppins" panose="00000500000000000000"/>
              <a:ea typeface="Poppins" panose="00000500000000000000"/>
              <a:cs typeface="Poppins" panose="00000500000000000000"/>
              <a:sym typeface="Poppins" panose="00000500000000000000"/>
            </a:endParaRPr>
          </a:p>
          <a:p>
            <a:pPr marL="647700" lvl="1" indent="-323850" algn="l">
              <a:lnSpc>
                <a:spcPts val="4200"/>
              </a:lnSpc>
              <a:buFont typeface="Arial" panose="020B0604020202020204"/>
              <a:buChar char="•"/>
            </a:pPr>
            <a:r>
              <a:rPr lang="en-US" sz="3000">
                <a:solidFill>
                  <a:srgbClr val="FFFFFF"/>
                </a:solidFill>
                <a:latin typeface="Poppins" panose="00000500000000000000"/>
                <a:ea typeface="Poppins" panose="00000500000000000000"/>
                <a:cs typeface="Poppins" panose="00000500000000000000"/>
                <a:sym typeface="Poppins" panose="00000500000000000000"/>
              </a:rPr>
              <a:t>Hữu ích khi cần áp dụng cùng một thứ tự sắp xếp cho nhiều mảng khác nhau.</a:t>
            </a:r>
            <a:endParaRPr lang="en-US" sz="300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6" name="TextBox 6"/>
          <p:cNvSpPr txBox="1"/>
          <p:nvPr/>
        </p:nvSpPr>
        <p:spPr>
          <a:xfrm>
            <a:off x="1588643" y="2273127"/>
            <a:ext cx="8930834" cy="740462"/>
          </a:xfrm>
          <a:prstGeom prst="rect">
            <a:avLst/>
          </a:prstGeom>
        </p:spPr>
        <p:txBody>
          <a:bodyPr lIns="0" tIns="0" rIns="0" bIns="0" rtlCol="0" anchor="t">
            <a:spAutoFit/>
          </a:bodyPr>
          <a:lstStyle/>
          <a:p>
            <a:pPr algn="just">
              <a:lnSpc>
                <a:spcPts val="5260"/>
              </a:lnSpc>
            </a:pPr>
            <a:r>
              <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rPr>
              <a:t>Các phương pháp Sắp xếp chính :</a:t>
            </a:r>
            <a:endPar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313239"/>
            <a:chOff x="0" y="0"/>
            <a:chExt cx="3925463" cy="345874"/>
          </a:xfrm>
        </p:grpSpPr>
        <p:sp>
          <p:nvSpPr>
            <p:cNvPr id="3" name="Freeform 3"/>
            <p:cNvSpPr/>
            <p:nvPr/>
          </p:nvSpPr>
          <p:spPr>
            <a:xfrm>
              <a:off x="0" y="0"/>
              <a:ext cx="3925463" cy="345874"/>
            </a:xfrm>
            <a:custGeom>
              <a:avLst/>
              <a:gdLst/>
              <a:ahLst/>
              <a:cxnLst/>
              <a:rect l="l" t="t" r="r" b="b"/>
              <a:pathLst>
                <a:path w="3925463" h="345874">
                  <a:moveTo>
                    <a:pt x="51944" y="0"/>
                  </a:moveTo>
                  <a:lnTo>
                    <a:pt x="3873520" y="0"/>
                  </a:lnTo>
                  <a:cubicBezTo>
                    <a:pt x="3887296" y="0"/>
                    <a:pt x="3900508" y="5473"/>
                    <a:pt x="3910250" y="15214"/>
                  </a:cubicBezTo>
                  <a:cubicBezTo>
                    <a:pt x="3919991" y="24955"/>
                    <a:pt x="3925463" y="38167"/>
                    <a:pt x="3925463" y="51944"/>
                  </a:cubicBezTo>
                  <a:lnTo>
                    <a:pt x="3925463" y="293930"/>
                  </a:lnTo>
                  <a:cubicBezTo>
                    <a:pt x="3925463" y="307706"/>
                    <a:pt x="3919991" y="320918"/>
                    <a:pt x="3910250" y="330660"/>
                  </a:cubicBezTo>
                  <a:cubicBezTo>
                    <a:pt x="3900508" y="340401"/>
                    <a:pt x="3887296" y="345874"/>
                    <a:pt x="3873520" y="345874"/>
                  </a:cubicBezTo>
                  <a:lnTo>
                    <a:pt x="51944" y="345874"/>
                  </a:lnTo>
                  <a:cubicBezTo>
                    <a:pt x="38167" y="345874"/>
                    <a:pt x="24955" y="340401"/>
                    <a:pt x="15214" y="330660"/>
                  </a:cubicBezTo>
                  <a:cubicBezTo>
                    <a:pt x="5473" y="320918"/>
                    <a:pt x="0" y="307706"/>
                    <a:pt x="0" y="293930"/>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07749"/>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A.6  More About Sorting</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TextBox 5"/>
          <p:cNvSpPr txBox="1"/>
          <p:nvPr/>
        </p:nvSpPr>
        <p:spPr>
          <a:xfrm>
            <a:off x="1588643" y="3381504"/>
            <a:ext cx="14551391" cy="5130809"/>
          </a:xfrm>
          <a:prstGeom prst="rect">
            <a:avLst/>
          </a:prstGeom>
        </p:spPr>
        <p:txBody>
          <a:bodyPr lIns="0" tIns="0" rIns="0" bIns="0" rtlCol="0" anchor="t">
            <a:spAutoFit/>
          </a:bodyPr>
          <a:lstStyle/>
          <a:p>
            <a:pPr algn="l">
              <a:lnSpc>
                <a:spcPts val="4510"/>
              </a:lnSpc>
            </a:pPr>
            <a:r>
              <a:rPr lang="en-US" sz="3220" b="1">
                <a:solidFill>
                  <a:srgbClr val="FFFFFF"/>
                </a:solidFill>
                <a:latin typeface="Poppins Bold" panose="00000800000000000000"/>
                <a:ea typeface="Poppins Bold" panose="00000800000000000000"/>
                <a:cs typeface="Poppins Bold" panose="00000800000000000000"/>
                <a:sym typeface="Poppins Bold" panose="00000800000000000000"/>
              </a:rPr>
              <a:t>Tìm kiếm nhị phân: searchsorted() :</a:t>
            </a:r>
            <a:endParaRPr lang="en-US" sz="3220" b="1">
              <a:solidFill>
                <a:srgbClr val="FFFFFF"/>
              </a:solidFill>
              <a:latin typeface="Poppins Bold" panose="00000800000000000000"/>
              <a:ea typeface="Poppins Bold" panose="00000800000000000000"/>
              <a:cs typeface="Poppins Bold" panose="00000800000000000000"/>
              <a:sym typeface="Poppins Bold" panose="00000800000000000000"/>
            </a:endParaRPr>
          </a:p>
          <a:p>
            <a:pPr marL="695325" lvl="1" indent="-347345" algn="l">
              <a:lnSpc>
                <a:spcPts val="4510"/>
              </a:lnSpc>
              <a:buFont typeface="Arial" panose="020B0604020202020204"/>
              <a:buChar char="•"/>
            </a:pPr>
            <a:r>
              <a:rPr lang="en-US" sz="3220">
                <a:solidFill>
                  <a:srgbClr val="FFFFFF"/>
                </a:solidFill>
                <a:latin typeface="Poppins" panose="00000500000000000000"/>
                <a:ea typeface="Poppins" panose="00000500000000000000"/>
                <a:cs typeface="Poppins" panose="00000500000000000000"/>
                <a:sym typeface="Poppins" panose="00000500000000000000"/>
              </a:rPr>
              <a:t>Hoạt</a:t>
            </a:r>
            <a:r>
              <a:rPr lang="en-US" sz="3220">
                <a:solidFill>
                  <a:srgbClr val="FFFFFF"/>
                </a:solidFill>
                <a:latin typeface="Poppins" panose="00000500000000000000"/>
                <a:ea typeface="Poppins" panose="00000500000000000000"/>
                <a:cs typeface="Poppins" panose="00000500000000000000"/>
                <a:sym typeface="Poppins" panose="00000500000000000000"/>
              </a:rPr>
              <a:t> động trên mảng đã sắp xếp, trả về chỉ số mà một phần tử mới có thể được</a:t>
            </a:r>
            <a:r>
              <a:rPr lang="en-US" sz="3220">
                <a:solidFill>
                  <a:srgbClr val="FFFFFF"/>
                </a:solidFill>
                <a:latin typeface="Poppins" panose="00000500000000000000"/>
                <a:ea typeface="Poppins" panose="00000500000000000000"/>
                <a:cs typeface="Poppins" panose="00000500000000000000"/>
                <a:sym typeface="Poppins" panose="00000500000000000000"/>
              </a:rPr>
              <a:t> chèn vào để duy trì thứ tự.</a:t>
            </a:r>
            <a:endParaRPr lang="en-US" sz="3220">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510"/>
              </a:lnSpc>
            </a:pPr>
            <a:r>
              <a:rPr lang="en-US" sz="3220" b="1">
                <a:solidFill>
                  <a:srgbClr val="FFFFFF"/>
                </a:solidFill>
                <a:latin typeface="Poppins Bold" panose="00000800000000000000"/>
                <a:ea typeface="Poppins Bold" panose="00000800000000000000"/>
                <a:cs typeface="Poppins Bold" panose="00000800000000000000"/>
                <a:sym typeface="Poppins Bold" panose="00000800000000000000"/>
              </a:rPr>
              <a:t>Ứng</a:t>
            </a:r>
            <a:r>
              <a:rPr lang="en-US" sz="3220" b="1">
                <a:solidFill>
                  <a:srgbClr val="FFFFFF"/>
                </a:solidFill>
                <a:latin typeface="Poppins Bold" panose="00000800000000000000"/>
                <a:ea typeface="Poppins Bold" panose="00000800000000000000"/>
                <a:cs typeface="Poppins Bold" panose="00000800000000000000"/>
                <a:sym typeface="Poppins Bold" panose="00000800000000000000"/>
              </a:rPr>
              <a:t> dụng chính: Phân nhó</a:t>
            </a:r>
            <a:r>
              <a:rPr lang="en-US" sz="3220" b="1">
                <a:solidFill>
                  <a:srgbClr val="FFFFFF"/>
                </a:solidFill>
                <a:latin typeface="Poppins Bold" panose="00000800000000000000"/>
                <a:ea typeface="Poppins Bold" panose="00000800000000000000"/>
                <a:cs typeface="Poppins Bold" panose="00000800000000000000"/>
                <a:sym typeface="Poppins Bold" panose="00000800000000000000"/>
              </a:rPr>
              <a:t>m dữ</a:t>
            </a:r>
            <a:r>
              <a:rPr lang="en-US" sz="3220" b="1">
                <a:solidFill>
                  <a:srgbClr val="FFFFFF"/>
                </a:solidFill>
                <a:latin typeface="Poppins Bold" panose="00000800000000000000"/>
                <a:ea typeface="Poppins Bold" panose="00000800000000000000"/>
                <a:cs typeface="Poppins Bold" panose="00000800000000000000"/>
                <a:sym typeface="Poppins Bold" panose="00000800000000000000"/>
              </a:rPr>
              <a:t> liệu (Binning):</a:t>
            </a:r>
            <a:endParaRPr lang="en-US" sz="3220" b="1">
              <a:solidFill>
                <a:srgbClr val="FFFFFF"/>
              </a:solidFill>
              <a:latin typeface="Poppins Bold" panose="00000800000000000000"/>
              <a:ea typeface="Poppins Bold" panose="00000800000000000000"/>
              <a:cs typeface="Poppins Bold" panose="00000800000000000000"/>
              <a:sym typeface="Poppins Bold" panose="00000800000000000000"/>
            </a:endParaRPr>
          </a:p>
          <a:p>
            <a:pPr marL="695325" lvl="1" indent="-347345" algn="l">
              <a:lnSpc>
                <a:spcPts val="4510"/>
              </a:lnSpc>
              <a:buFont typeface="Arial" panose="020B0604020202020204"/>
              <a:buChar char="•"/>
            </a:pPr>
            <a:r>
              <a:rPr lang="en-US" sz="3220">
                <a:solidFill>
                  <a:srgbClr val="FFFFFF"/>
                </a:solidFill>
                <a:latin typeface="Poppins" panose="00000500000000000000"/>
                <a:ea typeface="Poppins" panose="00000500000000000000"/>
                <a:cs typeface="Poppins" panose="00000500000000000000"/>
                <a:sym typeface="Poppins" panose="00000500000000000000"/>
              </a:rPr>
              <a:t>Kết hợp searchsorted() với pandas.groupby() để phân loại dữ liệu vào các khoảng giá trị một cách</a:t>
            </a:r>
            <a:r>
              <a:rPr lang="en-US" sz="3220">
                <a:solidFill>
                  <a:srgbClr val="FFFFFF"/>
                </a:solidFill>
                <a:latin typeface="Poppins" panose="00000500000000000000"/>
                <a:ea typeface="Poppins" panose="00000500000000000000"/>
                <a:cs typeface="Poppins" panose="00000500000000000000"/>
                <a:sym typeface="Poppins" panose="00000500000000000000"/>
              </a:rPr>
              <a:t> </a:t>
            </a:r>
            <a:r>
              <a:rPr lang="en-US" sz="3220">
                <a:solidFill>
                  <a:srgbClr val="FFFFFF"/>
                </a:solidFill>
                <a:latin typeface="Poppins" panose="00000500000000000000"/>
                <a:ea typeface="Poppins" panose="00000500000000000000"/>
                <a:cs typeface="Poppins" panose="00000500000000000000"/>
                <a:sym typeface="Poppins" panose="00000500000000000000"/>
              </a:rPr>
              <a:t>hiệu quả.</a:t>
            </a:r>
            <a:endParaRPr lang="en-US" sz="3220">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510"/>
              </a:lnSpc>
            </a:pPr>
            <a:r>
              <a:rPr lang="en-US" sz="3220" b="1">
                <a:solidFill>
                  <a:srgbClr val="FFFFFF"/>
                </a:solidFill>
                <a:latin typeface="Poppins Bold" panose="00000800000000000000"/>
                <a:ea typeface="Poppins Bold" panose="00000800000000000000"/>
                <a:cs typeface="Poppins Bold" panose="00000800000000000000"/>
                <a:sym typeface="Poppins Bold" panose="00000800000000000000"/>
              </a:rPr>
              <a:t>Các bài toán thường gặp:</a:t>
            </a:r>
            <a:endParaRPr lang="en-US" sz="3220" b="1">
              <a:solidFill>
                <a:srgbClr val="FFFFFF"/>
              </a:solidFill>
              <a:latin typeface="Poppins Bold" panose="00000800000000000000"/>
              <a:ea typeface="Poppins Bold" panose="00000800000000000000"/>
              <a:cs typeface="Poppins Bold" panose="00000800000000000000"/>
              <a:sym typeface="Poppins Bold" panose="00000800000000000000"/>
            </a:endParaRPr>
          </a:p>
          <a:p>
            <a:pPr marL="695325" lvl="1" indent="-347345" algn="l">
              <a:lnSpc>
                <a:spcPts val="4510"/>
              </a:lnSpc>
              <a:buFont typeface="Arial" panose="020B0604020202020204"/>
              <a:buChar char="•"/>
            </a:pPr>
            <a:r>
              <a:rPr lang="en-US" sz="3220">
                <a:solidFill>
                  <a:srgbClr val="FFFFFF"/>
                </a:solidFill>
                <a:latin typeface="Poppins" panose="00000500000000000000"/>
                <a:ea typeface="Poppins" panose="00000500000000000000"/>
                <a:cs typeface="Poppins" panose="00000500000000000000"/>
                <a:sym typeface="Poppins" panose="00000500000000000000"/>
              </a:rPr>
              <a:t>Khoa</a:t>
            </a:r>
            <a:r>
              <a:rPr lang="en-US" sz="3220">
                <a:solidFill>
                  <a:srgbClr val="FFFFFF"/>
                </a:solidFill>
                <a:latin typeface="Poppins" panose="00000500000000000000"/>
                <a:ea typeface="Poppins" panose="00000500000000000000"/>
                <a:cs typeface="Poppins" panose="00000500000000000000"/>
                <a:sym typeface="Poppins" panose="00000500000000000000"/>
              </a:rPr>
              <a:t> học dữ liệu:</a:t>
            </a:r>
            <a:r>
              <a:rPr lang="en-US" sz="3220">
                <a:solidFill>
                  <a:srgbClr val="FFFFFF"/>
                </a:solidFill>
                <a:latin typeface="Poppins" panose="00000500000000000000"/>
                <a:ea typeface="Poppins" panose="00000500000000000000"/>
                <a:cs typeface="Poppins" panose="00000500000000000000"/>
                <a:sym typeface="Poppins" panose="00000500000000000000"/>
              </a:rPr>
              <a:t> Chọn top-k sản phẩm, người dùng....</a:t>
            </a:r>
            <a:endParaRPr lang="en-US" sz="3220">
              <a:solidFill>
                <a:srgbClr val="FFFFFF"/>
              </a:solidFill>
              <a:latin typeface="Poppins" panose="00000500000000000000"/>
              <a:ea typeface="Poppins" panose="00000500000000000000"/>
              <a:cs typeface="Poppins" panose="00000500000000000000"/>
              <a:sym typeface="Poppins" panose="00000500000000000000"/>
            </a:endParaRPr>
          </a:p>
          <a:p>
            <a:pPr marL="695325" lvl="1" indent="-347345" algn="l">
              <a:lnSpc>
                <a:spcPts val="4510"/>
              </a:lnSpc>
              <a:buFont typeface="Arial" panose="020B0604020202020204"/>
              <a:buChar char="•"/>
            </a:pPr>
            <a:r>
              <a:rPr lang="en-US" sz="3220">
                <a:solidFill>
                  <a:srgbClr val="FFFFFF"/>
                </a:solidFill>
                <a:latin typeface="Poppins" panose="00000500000000000000"/>
                <a:ea typeface="Poppins" panose="00000500000000000000"/>
                <a:cs typeface="Poppins" panose="00000500000000000000"/>
                <a:sym typeface="Poppins" panose="00000500000000000000"/>
              </a:rPr>
              <a:t>Xử lý dữ liệu lớn: Giảm chi phí tính toán khi chỉ cần các giá trị cực trị.</a:t>
            </a:r>
            <a:endParaRPr lang="en-US" sz="322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6" name="TextBox 6"/>
          <p:cNvSpPr txBox="1"/>
          <p:nvPr/>
        </p:nvSpPr>
        <p:spPr>
          <a:xfrm>
            <a:off x="1588643" y="2273127"/>
            <a:ext cx="8930834" cy="740462"/>
          </a:xfrm>
          <a:prstGeom prst="rect">
            <a:avLst/>
          </a:prstGeom>
        </p:spPr>
        <p:txBody>
          <a:bodyPr lIns="0" tIns="0" rIns="0" bIns="0" rtlCol="0" anchor="t">
            <a:spAutoFit/>
          </a:bodyPr>
          <a:lstStyle/>
          <a:p>
            <a:pPr algn="just">
              <a:lnSpc>
                <a:spcPts val="5260"/>
              </a:lnSpc>
            </a:pPr>
            <a:r>
              <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rPr>
              <a:t>Ứng dụng thực tế của Sắp xếp :</a:t>
            </a:r>
            <a:endPar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313239"/>
            <a:chOff x="0" y="0"/>
            <a:chExt cx="3925463" cy="345874"/>
          </a:xfrm>
        </p:grpSpPr>
        <p:sp>
          <p:nvSpPr>
            <p:cNvPr id="3" name="Freeform 3"/>
            <p:cNvSpPr/>
            <p:nvPr/>
          </p:nvSpPr>
          <p:spPr>
            <a:xfrm>
              <a:off x="0" y="0"/>
              <a:ext cx="3925463" cy="345874"/>
            </a:xfrm>
            <a:custGeom>
              <a:avLst/>
              <a:gdLst/>
              <a:ahLst/>
              <a:cxnLst/>
              <a:rect l="l" t="t" r="r" b="b"/>
              <a:pathLst>
                <a:path w="3925463" h="345874">
                  <a:moveTo>
                    <a:pt x="51944" y="0"/>
                  </a:moveTo>
                  <a:lnTo>
                    <a:pt x="3873520" y="0"/>
                  </a:lnTo>
                  <a:cubicBezTo>
                    <a:pt x="3887296" y="0"/>
                    <a:pt x="3900508" y="5473"/>
                    <a:pt x="3910250" y="15214"/>
                  </a:cubicBezTo>
                  <a:cubicBezTo>
                    <a:pt x="3919991" y="24955"/>
                    <a:pt x="3925463" y="38167"/>
                    <a:pt x="3925463" y="51944"/>
                  </a:cubicBezTo>
                  <a:lnTo>
                    <a:pt x="3925463" y="293930"/>
                  </a:lnTo>
                  <a:cubicBezTo>
                    <a:pt x="3925463" y="307706"/>
                    <a:pt x="3919991" y="320918"/>
                    <a:pt x="3910250" y="330660"/>
                  </a:cubicBezTo>
                  <a:cubicBezTo>
                    <a:pt x="3900508" y="340401"/>
                    <a:pt x="3887296" y="345874"/>
                    <a:pt x="3873520" y="345874"/>
                  </a:cubicBezTo>
                  <a:lnTo>
                    <a:pt x="51944" y="345874"/>
                  </a:lnTo>
                  <a:cubicBezTo>
                    <a:pt x="38167" y="345874"/>
                    <a:pt x="24955" y="340401"/>
                    <a:pt x="15214" y="330660"/>
                  </a:cubicBezTo>
                  <a:cubicBezTo>
                    <a:pt x="5473" y="320918"/>
                    <a:pt x="0" y="307706"/>
                    <a:pt x="0" y="293930"/>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07749"/>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A.6  More About Sorting</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TextBox 5"/>
          <p:cNvSpPr txBox="1"/>
          <p:nvPr/>
        </p:nvSpPr>
        <p:spPr>
          <a:xfrm>
            <a:off x="1588643" y="3391029"/>
            <a:ext cx="14381993" cy="5008063"/>
          </a:xfrm>
          <a:prstGeom prst="rect">
            <a:avLst/>
          </a:prstGeom>
        </p:spPr>
        <p:txBody>
          <a:bodyPr lIns="0" tIns="0" rIns="0" bIns="0" rtlCol="0" anchor="t">
            <a:spAutoFit/>
          </a:bodyPr>
          <a:lstStyle/>
          <a:p>
            <a:pPr algn="l">
              <a:lnSpc>
                <a:spcPts val="4455"/>
              </a:lnSpc>
            </a:pPr>
            <a:r>
              <a:rPr lang="en-US" sz="3180" b="1">
                <a:solidFill>
                  <a:srgbClr val="FFFFFF"/>
                </a:solidFill>
                <a:latin typeface="Poppins Bold" panose="00000800000000000000"/>
                <a:ea typeface="Poppins Bold" panose="00000800000000000000"/>
                <a:cs typeface="Poppins Bold" panose="00000800000000000000"/>
                <a:sym typeface="Poppins Bold" panose="00000800000000000000"/>
              </a:rPr>
              <a:t>Sắp xếp nhiều khóa: lexsort() :</a:t>
            </a:r>
            <a:endParaRPr lang="en-US" sz="3180" b="1">
              <a:solidFill>
                <a:srgbClr val="FFFFFF"/>
              </a:solidFill>
              <a:latin typeface="Poppins Bold" panose="00000800000000000000"/>
              <a:ea typeface="Poppins Bold" panose="00000800000000000000"/>
              <a:cs typeface="Poppins Bold" panose="00000800000000000000"/>
              <a:sym typeface="Poppins Bold" panose="00000800000000000000"/>
            </a:endParaRPr>
          </a:p>
          <a:p>
            <a:pPr marL="687070" lvl="1" indent="-343535" algn="l">
              <a:lnSpc>
                <a:spcPts val="4455"/>
              </a:lnSpc>
              <a:buFont typeface="Arial" panose="020B0604020202020204"/>
              <a:buChar char="•"/>
            </a:pPr>
            <a:r>
              <a:rPr lang="en-US" sz="3180">
                <a:solidFill>
                  <a:srgbClr val="FFFFFF"/>
                </a:solidFill>
                <a:latin typeface="Poppins" panose="00000500000000000000"/>
                <a:ea typeface="Poppins" panose="00000500000000000000"/>
                <a:cs typeface="Poppins" panose="00000500000000000000"/>
                <a:sym typeface="Poppins" panose="00000500000000000000"/>
              </a:rPr>
              <a:t>Hoạt</a:t>
            </a:r>
            <a:r>
              <a:rPr lang="en-US" sz="3180">
                <a:solidFill>
                  <a:srgbClr val="FFFFFF"/>
                </a:solidFill>
                <a:latin typeface="Poppins" panose="00000500000000000000"/>
                <a:ea typeface="Poppins" panose="00000500000000000000"/>
                <a:cs typeface="Poppins" panose="00000500000000000000"/>
                <a:sym typeface="Poppins" panose="00000500000000000000"/>
              </a:rPr>
              <a:t> động như ORDER BY trong SQL, sắp xếp dựa trên một chuỗi các</a:t>
            </a:r>
            <a:r>
              <a:rPr lang="en-US" sz="3180">
                <a:solidFill>
                  <a:srgbClr val="FFFFFF"/>
                </a:solidFill>
                <a:latin typeface="Poppins" panose="00000500000000000000"/>
                <a:ea typeface="Poppins" panose="00000500000000000000"/>
                <a:cs typeface="Poppins" panose="00000500000000000000"/>
                <a:sym typeface="Poppins" panose="00000500000000000000"/>
              </a:rPr>
              <a:t> khóa theo thứ tự ưu tiên.</a:t>
            </a:r>
            <a:endParaRPr lang="en-US" sz="3180">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455"/>
              </a:lnSpc>
            </a:pPr>
            <a:r>
              <a:rPr lang="en-US" sz="3180" b="1">
                <a:solidFill>
                  <a:srgbClr val="FFFFFF"/>
                </a:solidFill>
                <a:latin typeface="Poppins Bold" panose="00000800000000000000"/>
                <a:ea typeface="Poppins Bold" panose="00000800000000000000"/>
                <a:cs typeface="Poppins Bold" panose="00000800000000000000"/>
                <a:sym typeface="Poppins Bold" panose="00000800000000000000"/>
              </a:rPr>
              <a:t>Sắp xếp ổn định: kind='mergesort' :</a:t>
            </a:r>
            <a:endParaRPr lang="en-US" sz="3180" b="1">
              <a:solidFill>
                <a:srgbClr val="FFFFFF"/>
              </a:solidFill>
              <a:latin typeface="Poppins Bold" panose="00000800000000000000"/>
              <a:ea typeface="Poppins Bold" panose="00000800000000000000"/>
              <a:cs typeface="Poppins Bold" panose="00000800000000000000"/>
              <a:sym typeface="Poppins Bold" panose="00000800000000000000"/>
            </a:endParaRPr>
          </a:p>
          <a:p>
            <a:pPr marL="687070" lvl="1" indent="-343535" algn="l">
              <a:lnSpc>
                <a:spcPts val="4455"/>
              </a:lnSpc>
              <a:buFont typeface="Arial" panose="020B0604020202020204"/>
              <a:buChar char="•"/>
            </a:pPr>
            <a:r>
              <a:rPr lang="en-US" sz="3180">
                <a:solidFill>
                  <a:srgbClr val="FFFFFF"/>
                </a:solidFill>
                <a:latin typeface="Poppins" panose="00000500000000000000"/>
                <a:ea typeface="Poppins" panose="00000500000000000000"/>
                <a:cs typeface="Poppins" panose="00000500000000000000"/>
                <a:sym typeface="Poppins" panose="00000500000000000000"/>
              </a:rPr>
              <a:t>Đảm bả</a:t>
            </a:r>
            <a:r>
              <a:rPr lang="en-US" sz="3180">
                <a:solidFill>
                  <a:srgbClr val="FFFFFF"/>
                </a:solidFill>
                <a:latin typeface="Poppins" panose="00000500000000000000"/>
                <a:ea typeface="Poppins" panose="00000500000000000000"/>
                <a:cs typeface="Poppins" panose="00000500000000000000"/>
                <a:sym typeface="Poppins" panose="00000500000000000000"/>
              </a:rPr>
              <a:t>o các phần tử có giá trị bằng nhau sẽ giữ nguyên thứ tự tương đối ban đầu của chúng.</a:t>
            </a:r>
            <a:endParaRPr lang="en-US" sz="3180">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455"/>
              </a:lnSpc>
            </a:pPr>
            <a:r>
              <a:rPr lang="en-US" sz="3180" b="1">
                <a:solidFill>
                  <a:srgbClr val="FFFFFF"/>
                </a:solidFill>
                <a:latin typeface="Poppins Bold" panose="00000800000000000000"/>
                <a:ea typeface="Poppins Bold" panose="00000800000000000000"/>
                <a:cs typeface="Poppins Bold" panose="00000800000000000000"/>
                <a:sym typeface="Poppins Bold" panose="00000800000000000000"/>
              </a:rPr>
              <a:t>Sắp xếp một phần: partition() :</a:t>
            </a:r>
            <a:endParaRPr lang="en-US" sz="3180" b="1">
              <a:solidFill>
                <a:srgbClr val="FFFFFF"/>
              </a:solidFill>
              <a:latin typeface="Poppins Bold" panose="00000800000000000000"/>
              <a:ea typeface="Poppins Bold" panose="00000800000000000000"/>
              <a:cs typeface="Poppins Bold" panose="00000800000000000000"/>
              <a:sym typeface="Poppins Bold" panose="00000800000000000000"/>
            </a:endParaRPr>
          </a:p>
          <a:p>
            <a:pPr marL="687070" lvl="1" indent="-343535" algn="l">
              <a:lnSpc>
                <a:spcPts val="4455"/>
              </a:lnSpc>
              <a:buFont typeface="Arial" panose="020B0604020202020204"/>
              <a:buChar char="•"/>
            </a:pPr>
            <a:r>
              <a:rPr lang="en-US" sz="3180">
                <a:solidFill>
                  <a:srgbClr val="FFFFFF"/>
                </a:solidFill>
                <a:latin typeface="Poppins" panose="00000500000000000000"/>
                <a:ea typeface="Poppins" panose="00000500000000000000"/>
                <a:cs typeface="Poppins" panose="00000500000000000000"/>
                <a:sym typeface="Poppins" panose="00000500000000000000"/>
              </a:rPr>
              <a:t>Rất </a:t>
            </a:r>
            <a:r>
              <a:rPr lang="en-US" sz="3180">
                <a:solidFill>
                  <a:srgbClr val="FFFFFF"/>
                </a:solidFill>
                <a:latin typeface="Poppins" panose="00000500000000000000"/>
                <a:ea typeface="Poppins" panose="00000500000000000000"/>
                <a:cs typeface="Poppins" panose="00000500000000000000"/>
                <a:sym typeface="Poppins" panose="00000500000000000000"/>
              </a:rPr>
              <a:t>hiệu quả cho bài toán tìm "top-k"</a:t>
            </a:r>
            <a:r>
              <a:rPr lang="en-US" sz="3180">
                <a:solidFill>
                  <a:srgbClr val="FFFFFF"/>
                </a:solidFill>
                <a:latin typeface="Poppins" panose="00000500000000000000"/>
                <a:ea typeface="Poppins" panose="00000500000000000000"/>
                <a:cs typeface="Poppins" panose="00000500000000000000"/>
                <a:sym typeface="Poppins" panose="00000500000000000000"/>
              </a:rPr>
              <a:t> (ví dụ:</a:t>
            </a:r>
            <a:r>
              <a:rPr lang="en-US" sz="3180">
                <a:solidFill>
                  <a:srgbClr val="FFFFFF"/>
                </a:solidFill>
                <a:latin typeface="Poppins" panose="00000500000000000000"/>
                <a:ea typeface="Poppins" panose="00000500000000000000"/>
                <a:cs typeface="Poppins" panose="00000500000000000000"/>
                <a:sym typeface="Poppins" panose="00000500000000000000"/>
              </a:rPr>
              <a:t> tìm 5 giá trị lớn nhất) mà không cần sắp xếp toàn bộ mảng.</a:t>
            </a:r>
            <a:endParaRPr lang="en-US" sz="318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6" name="TextBox 6"/>
          <p:cNvSpPr txBox="1"/>
          <p:nvPr/>
        </p:nvSpPr>
        <p:spPr>
          <a:xfrm>
            <a:off x="1588643" y="2273127"/>
            <a:ext cx="8930834" cy="740462"/>
          </a:xfrm>
          <a:prstGeom prst="rect">
            <a:avLst/>
          </a:prstGeom>
        </p:spPr>
        <p:txBody>
          <a:bodyPr lIns="0" tIns="0" rIns="0" bIns="0" rtlCol="0" anchor="t">
            <a:spAutoFit/>
          </a:bodyPr>
          <a:lstStyle/>
          <a:p>
            <a:pPr algn="just">
              <a:lnSpc>
                <a:spcPts val="5260"/>
              </a:lnSpc>
            </a:pPr>
            <a:r>
              <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rPr>
              <a:t>Các kỹ thuật Sắp xếp nâng cao :</a:t>
            </a:r>
            <a:endPar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35540" y="726333"/>
            <a:ext cx="14904494" cy="1534467"/>
            <a:chOff x="0" y="0"/>
            <a:chExt cx="3925463" cy="404140"/>
          </a:xfrm>
        </p:grpSpPr>
        <p:sp>
          <p:nvSpPr>
            <p:cNvPr id="3" name="Freeform 3"/>
            <p:cNvSpPr/>
            <p:nvPr/>
          </p:nvSpPr>
          <p:spPr>
            <a:xfrm>
              <a:off x="0" y="0"/>
              <a:ext cx="3925463" cy="404140"/>
            </a:xfrm>
            <a:custGeom>
              <a:avLst/>
              <a:gdLst/>
              <a:ahLst/>
              <a:cxnLst/>
              <a:rect l="l" t="t" r="r" b="b"/>
              <a:pathLst>
                <a:path w="3925463" h="404140">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id="4" name="TextBox 4"/>
            <p:cNvSpPr txBox="1"/>
            <p:nvPr/>
          </p:nvSpPr>
          <p:spPr>
            <a:xfrm>
              <a:off x="0" y="238125"/>
              <a:ext cx="3925463" cy="166015"/>
            </a:xfrm>
            <a:prstGeom prst="rect">
              <a:avLst/>
            </a:prstGeom>
          </p:spPr>
          <p:txBody>
            <a:bodyPr lIns="0" tIns="0" rIns="0" bIns="0" rtlCol="0" anchor="ctr"/>
            <a:lstStyle/>
            <a:p>
              <a:pPr algn="ctr">
                <a:lnSpc>
                  <a:spcPts val="2100"/>
                </a:lnSpc>
              </a:pPr>
              <a:r>
                <a:rPr lang="en-US" sz="4200" b="1">
                  <a:solidFill>
                    <a:srgbClr val="000000"/>
                  </a:solidFill>
                  <a:latin typeface="Poppins Bold" panose="00000800000000000000"/>
                  <a:ea typeface="Poppins Bold" panose="00000800000000000000"/>
                  <a:cs typeface="Poppins Bold" panose="00000800000000000000"/>
                  <a:sym typeface="Poppins Bold" panose="00000800000000000000"/>
                </a:rPr>
                <a:t>A.7 Writing Fast NumPy Functions with Numba</a:t>
              </a:r>
              <a:endParaRPr lang="en-US" sz="4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2100"/>
                </a:lnSpc>
              </a:pPr>
            </a:p>
          </p:txBody>
        </p:sp>
      </p:grpSp>
      <p:sp>
        <p:nvSpPr>
          <p:cNvPr id="5" name="TextBox 5"/>
          <p:cNvSpPr txBox="1"/>
          <p:nvPr/>
        </p:nvSpPr>
        <p:spPr>
          <a:xfrm>
            <a:off x="8974766" y="4750679"/>
            <a:ext cx="6787361" cy="4878761"/>
          </a:xfrm>
          <a:prstGeom prst="rect">
            <a:avLst/>
          </a:prstGeom>
        </p:spPr>
        <p:txBody>
          <a:bodyPr lIns="0" tIns="0" rIns="0" bIns="0" rtlCol="0" anchor="t">
            <a:spAutoFit/>
          </a:bodyPr>
          <a:lstStyle/>
          <a:p>
            <a:pPr algn="l">
              <a:lnSpc>
                <a:spcPts val="5400"/>
              </a:lnSpc>
            </a:pPr>
            <a:r>
              <a:rPr lang="en-US" sz="3855" spc="7">
                <a:solidFill>
                  <a:srgbClr val="FFFFFF"/>
                </a:solidFill>
                <a:latin typeface="Poppins" panose="00000500000000000000"/>
                <a:ea typeface="Poppins" panose="00000500000000000000"/>
                <a:cs typeface="Poppins" panose="00000500000000000000"/>
                <a:sym typeface="Poppins" panose="00000500000000000000"/>
              </a:rPr>
              <a:t>def</a:t>
            </a:r>
            <a:r>
              <a:rPr lang="en-US" sz="3855" spc="7">
                <a:solidFill>
                  <a:srgbClr val="FFFFFF"/>
                </a:solidFill>
                <a:latin typeface="Poppins" panose="00000500000000000000"/>
                <a:ea typeface="Poppins" panose="00000500000000000000"/>
                <a:cs typeface="Poppins" panose="00000500000000000000"/>
                <a:sym typeface="Poppins" panose="00000500000000000000"/>
              </a:rPr>
              <a:t> mea</a:t>
            </a:r>
            <a:r>
              <a:rPr lang="en-US" sz="3855" spc="7">
                <a:solidFill>
                  <a:srgbClr val="FFFFFF"/>
                </a:solidFill>
                <a:latin typeface="Poppins" panose="00000500000000000000"/>
                <a:ea typeface="Poppins" panose="00000500000000000000"/>
                <a:cs typeface="Poppins" panose="00000500000000000000"/>
                <a:sym typeface="Poppins" panose="00000500000000000000"/>
              </a:rPr>
              <a:t>n_distance(x, y):</a:t>
            </a:r>
            <a:endParaRPr lang="en-US" sz="3855"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5400"/>
              </a:lnSpc>
            </a:pPr>
            <a:r>
              <a:rPr lang="en-US" sz="3855" spc="7">
                <a:solidFill>
                  <a:srgbClr val="FFFFFF"/>
                </a:solidFill>
                <a:latin typeface="Poppins" panose="00000500000000000000"/>
                <a:ea typeface="Poppins" panose="00000500000000000000"/>
                <a:cs typeface="Poppins" panose="00000500000000000000"/>
                <a:sym typeface="Poppins" panose="00000500000000000000"/>
              </a:rPr>
              <a:t>  nx = len(x)</a:t>
            </a:r>
            <a:endParaRPr lang="en-US" sz="3855"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5400"/>
              </a:lnSpc>
            </a:pPr>
            <a:r>
              <a:rPr lang="en-US" sz="3855" spc="7">
                <a:solidFill>
                  <a:srgbClr val="FFFFFF"/>
                </a:solidFill>
                <a:latin typeface="Poppins" panose="00000500000000000000"/>
                <a:ea typeface="Poppins" panose="00000500000000000000"/>
                <a:cs typeface="Poppins" panose="00000500000000000000"/>
                <a:sym typeface="Poppins" panose="00000500000000000000"/>
              </a:rPr>
              <a:t>  result = 0.0</a:t>
            </a:r>
            <a:endParaRPr lang="en-US" sz="3855"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5400"/>
              </a:lnSpc>
            </a:pPr>
            <a:r>
              <a:rPr lang="en-US" sz="3855" spc="7">
                <a:solidFill>
                  <a:srgbClr val="FFFFFF"/>
                </a:solidFill>
                <a:latin typeface="Poppins" panose="00000500000000000000"/>
                <a:ea typeface="Poppins" panose="00000500000000000000"/>
                <a:cs typeface="Poppins" panose="00000500000000000000"/>
                <a:sym typeface="Poppins" panose="00000500000000000000"/>
              </a:rPr>
              <a:t>  count = 0</a:t>
            </a:r>
            <a:endParaRPr lang="en-US" sz="3855"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5400"/>
              </a:lnSpc>
              <a:spcBef>
                <a:spcPct val="0"/>
              </a:spcBef>
            </a:pPr>
            <a:r>
              <a:rPr lang="en-US" sz="3855" spc="7">
                <a:solidFill>
                  <a:srgbClr val="FFFFFF"/>
                </a:solidFill>
                <a:latin typeface="Poppins" panose="00000500000000000000"/>
                <a:ea typeface="Poppins" panose="00000500000000000000"/>
                <a:cs typeface="Poppins" panose="00000500000000000000"/>
                <a:sym typeface="Poppins" panose="00000500000000000000"/>
              </a:rPr>
              <a:t>  for i in ran</a:t>
            </a:r>
            <a:r>
              <a:rPr lang="en-US" sz="3855" spc="7">
                <a:solidFill>
                  <a:srgbClr val="FFFFFF"/>
                </a:solidFill>
                <a:latin typeface="Poppins" panose="00000500000000000000"/>
                <a:ea typeface="Poppins" panose="00000500000000000000"/>
                <a:cs typeface="Poppins" panose="00000500000000000000"/>
                <a:sym typeface="Poppins" panose="00000500000000000000"/>
              </a:rPr>
              <a:t>g</a:t>
            </a:r>
            <a:r>
              <a:rPr lang="en-US" sz="3855" spc="7">
                <a:solidFill>
                  <a:srgbClr val="FFFFFF"/>
                </a:solidFill>
                <a:latin typeface="Poppins" panose="00000500000000000000"/>
                <a:ea typeface="Poppins" panose="00000500000000000000"/>
                <a:cs typeface="Poppins" panose="00000500000000000000"/>
                <a:sym typeface="Poppins" panose="00000500000000000000"/>
              </a:rPr>
              <a:t>e(</a:t>
            </a:r>
            <a:r>
              <a:rPr lang="en-US" sz="3855" spc="7">
                <a:solidFill>
                  <a:srgbClr val="FFFFFF"/>
                </a:solidFill>
                <a:latin typeface="Poppins" panose="00000500000000000000"/>
                <a:ea typeface="Poppins" panose="00000500000000000000"/>
                <a:cs typeface="Poppins" panose="00000500000000000000"/>
                <a:sym typeface="Poppins" panose="00000500000000000000"/>
              </a:rPr>
              <a:t>nx</a:t>
            </a:r>
            <a:r>
              <a:rPr lang="en-US" sz="3855" spc="7">
                <a:solidFill>
                  <a:srgbClr val="FFFFFF"/>
                </a:solidFill>
                <a:latin typeface="Poppins" panose="00000500000000000000"/>
                <a:ea typeface="Poppins" panose="00000500000000000000"/>
                <a:cs typeface="Poppins" panose="00000500000000000000"/>
                <a:sym typeface="Poppins" panose="00000500000000000000"/>
              </a:rPr>
              <a:t>):</a:t>
            </a:r>
            <a:endParaRPr lang="en-US" sz="3855"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5400"/>
              </a:lnSpc>
              <a:spcBef>
                <a:spcPct val="0"/>
              </a:spcBef>
            </a:pPr>
            <a:r>
              <a:rPr lang="en-US" sz="3855" spc="7">
                <a:solidFill>
                  <a:srgbClr val="FFFFFF"/>
                </a:solidFill>
                <a:latin typeface="Poppins" panose="00000500000000000000"/>
                <a:ea typeface="Poppins" panose="00000500000000000000"/>
                <a:cs typeface="Poppins" panose="00000500000000000000"/>
                <a:sym typeface="Poppins" panose="00000500000000000000"/>
              </a:rPr>
              <a:t>    </a:t>
            </a:r>
            <a:r>
              <a:rPr lang="en-US" sz="3855" spc="7">
                <a:solidFill>
                  <a:srgbClr val="FFFFFF"/>
                </a:solidFill>
                <a:latin typeface="Poppins" panose="00000500000000000000"/>
                <a:ea typeface="Poppins" panose="00000500000000000000"/>
                <a:cs typeface="Poppins" panose="00000500000000000000"/>
                <a:sym typeface="Poppins" panose="00000500000000000000"/>
              </a:rPr>
              <a:t>result += x[i] - y[i]</a:t>
            </a:r>
            <a:endParaRPr lang="en-US" sz="3855"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5400"/>
              </a:lnSpc>
              <a:spcBef>
                <a:spcPct val="0"/>
              </a:spcBef>
            </a:pPr>
            <a:r>
              <a:rPr lang="en-US" sz="3855" spc="7">
                <a:solidFill>
                  <a:srgbClr val="FFFFFF"/>
                </a:solidFill>
                <a:latin typeface="Poppins" panose="00000500000000000000"/>
                <a:ea typeface="Poppins" panose="00000500000000000000"/>
                <a:cs typeface="Poppins" panose="00000500000000000000"/>
                <a:sym typeface="Poppins" panose="00000500000000000000"/>
              </a:rPr>
              <a:t>    count += 1</a:t>
            </a:r>
            <a:endParaRPr lang="en-US" sz="3855"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115"/>
              </a:lnSpc>
              <a:spcBef>
                <a:spcPct val="0"/>
              </a:spcBef>
            </a:pPr>
            <a:r>
              <a:rPr lang="en-US" sz="100" spc="0">
                <a:solidFill>
                  <a:srgbClr val="FFFFFF"/>
                </a:solidFill>
                <a:latin typeface="Poppins" panose="00000500000000000000"/>
                <a:ea typeface="Poppins" panose="00000500000000000000"/>
                <a:cs typeface="Poppins" panose="00000500000000000000"/>
                <a:sym typeface="Poppins" panose="00000500000000000000"/>
              </a:rPr>
              <a:t>    return</a:t>
            </a:r>
            <a:r>
              <a:rPr lang="en-US" sz="100" spc="0">
                <a:solidFill>
                  <a:srgbClr val="FFFFFF"/>
                </a:solidFill>
                <a:latin typeface="Poppins" panose="00000500000000000000"/>
                <a:ea typeface="Poppins" panose="00000500000000000000"/>
                <a:cs typeface="Poppins" panose="00000500000000000000"/>
                <a:sym typeface="Poppins" panose="00000500000000000000"/>
              </a:rPr>
              <a:t> result / count</a:t>
            </a:r>
            <a:endParaRPr lang="en-US" sz="100" spc="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6" name="TextBox 6"/>
          <p:cNvSpPr txBox="1"/>
          <p:nvPr/>
        </p:nvSpPr>
        <p:spPr>
          <a:xfrm>
            <a:off x="1442380" y="4980957"/>
            <a:ext cx="6622588" cy="1938964"/>
          </a:xfrm>
          <a:prstGeom prst="rect">
            <a:avLst/>
          </a:prstGeom>
        </p:spPr>
        <p:txBody>
          <a:bodyPr lIns="0" tIns="0" rIns="0" bIns="0" rtlCol="0" anchor="t">
            <a:spAutoFit/>
          </a:bodyPr>
          <a:lstStyle/>
          <a:p>
            <a:pPr algn="l">
              <a:lnSpc>
                <a:spcPts val="4900"/>
              </a:lnSpc>
            </a:pPr>
            <a:r>
              <a:rPr lang="en-US" sz="3500" spc="7">
                <a:solidFill>
                  <a:srgbClr val="FFFFFF"/>
                </a:solidFill>
                <a:latin typeface="Poppins" panose="00000500000000000000"/>
                <a:ea typeface="Poppins" panose="00000500000000000000"/>
                <a:cs typeface="Poppins" panose="00000500000000000000"/>
                <a:sym typeface="Poppins" panose="00000500000000000000"/>
              </a:rPr>
              <a:t>N</a:t>
            </a:r>
            <a:r>
              <a:rPr lang="en-US" sz="3500" spc="7">
                <a:solidFill>
                  <a:srgbClr val="FFFFFF"/>
                </a:solidFill>
                <a:latin typeface="Poppins" panose="00000500000000000000"/>
                <a:ea typeface="Poppins" panose="00000500000000000000"/>
                <a:cs typeface="Poppins" panose="00000500000000000000"/>
                <a:sym typeface="Poppins" panose="00000500000000000000"/>
              </a:rPr>
              <a:t> =</a:t>
            </a:r>
            <a:r>
              <a:rPr lang="en-US" sz="3500" spc="7">
                <a:solidFill>
                  <a:srgbClr val="FFFFFF"/>
                </a:solidFill>
                <a:latin typeface="Poppins" panose="00000500000000000000"/>
                <a:ea typeface="Poppins" panose="00000500000000000000"/>
                <a:cs typeface="Poppins" panose="00000500000000000000"/>
                <a:sym typeface="Poppins" panose="00000500000000000000"/>
              </a:rPr>
              <a:t> 10_000_000</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900"/>
              </a:lnSpc>
            </a:pPr>
            <a:r>
              <a:rPr lang="en-US" sz="3500" spc="7">
                <a:solidFill>
                  <a:srgbClr val="FFFFFF"/>
                </a:solidFill>
                <a:latin typeface="Poppins" panose="00000500000000000000"/>
                <a:ea typeface="Poppins" panose="00000500000000000000"/>
                <a:cs typeface="Poppins" panose="00000500000000000000"/>
                <a:sym typeface="Poppins" panose="00000500000000000000"/>
              </a:rPr>
              <a:t>x = rng.standard_normal(N)</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900"/>
              </a:lnSpc>
              <a:spcBef>
                <a:spcPct val="0"/>
              </a:spcBef>
            </a:pPr>
            <a:r>
              <a:rPr lang="en-US" sz="3500" spc="7">
                <a:solidFill>
                  <a:srgbClr val="FFFFFF"/>
                </a:solidFill>
                <a:latin typeface="Poppins" panose="00000500000000000000"/>
                <a:ea typeface="Poppins" panose="00000500000000000000"/>
                <a:cs typeface="Poppins" panose="00000500000000000000"/>
                <a:sym typeface="Poppins" panose="00000500000000000000"/>
              </a:rPr>
              <a:t>y = rng.standard_normal(N)</a:t>
            </a:r>
            <a:endParaRPr lang="en-US" sz="3500" spc="7">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105"/>
              </a:lnSpc>
              <a:spcBef>
                <a:spcPct val="0"/>
              </a:spcBef>
            </a:pPr>
            <a:r>
              <a:rPr lang="en-US" sz="100" spc="0">
                <a:solidFill>
                  <a:srgbClr val="FFFFFF"/>
                </a:solidFill>
                <a:latin typeface="Poppins" panose="00000500000000000000"/>
                <a:ea typeface="Poppins" panose="00000500000000000000"/>
                <a:cs typeface="Poppins" panose="00000500000000000000"/>
                <a:sym typeface="Poppins" panose="00000500000000000000"/>
              </a:rPr>
              <a:t>y</a:t>
            </a:r>
            <a:r>
              <a:rPr lang="en-US" sz="100" spc="0">
                <a:solidFill>
                  <a:srgbClr val="FFFFFF"/>
                </a:solidFill>
                <a:latin typeface="Poppins" panose="00000500000000000000"/>
                <a:ea typeface="Poppins" panose="00000500000000000000"/>
                <a:cs typeface="Poppins" panose="00000500000000000000"/>
                <a:sym typeface="Poppins" panose="00000500000000000000"/>
              </a:rPr>
              <a:t> = </a:t>
            </a:r>
            <a:r>
              <a:rPr lang="en-US" sz="100" spc="0">
                <a:solidFill>
                  <a:srgbClr val="FFFFFF"/>
                </a:solidFill>
                <a:latin typeface="Poppins" panose="00000500000000000000"/>
                <a:ea typeface="Poppins" panose="00000500000000000000"/>
                <a:cs typeface="Poppins" panose="00000500000000000000"/>
                <a:sym typeface="Poppins" panose="00000500000000000000"/>
              </a:rPr>
              <a:t>rng.standard_no</a:t>
            </a:r>
            <a:r>
              <a:rPr lang="en-US" sz="100" spc="0">
                <a:solidFill>
                  <a:srgbClr val="FFFFFF"/>
                </a:solidFill>
                <a:latin typeface="Poppins" panose="00000500000000000000"/>
                <a:ea typeface="Poppins" panose="00000500000000000000"/>
                <a:cs typeface="Poppins" panose="00000500000000000000"/>
                <a:sym typeface="Poppins" panose="00000500000000000000"/>
              </a:rPr>
              <a:t>rmal(N)</a:t>
            </a:r>
            <a:endParaRPr lang="en-US" sz="100" spc="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7" name="TextBox 7"/>
          <p:cNvSpPr txBox="1"/>
          <p:nvPr/>
        </p:nvSpPr>
        <p:spPr>
          <a:xfrm>
            <a:off x="1442380" y="2736291"/>
            <a:ext cx="14490814" cy="1407212"/>
          </a:xfrm>
          <a:prstGeom prst="rect">
            <a:avLst/>
          </a:prstGeom>
        </p:spPr>
        <p:txBody>
          <a:bodyPr lIns="0" tIns="0" rIns="0" bIns="0" rtlCol="0" anchor="t">
            <a:spAutoFit/>
          </a:bodyPr>
          <a:lstStyle/>
          <a:p>
            <a:pPr algn="just">
              <a:lnSpc>
                <a:spcPts val="5260"/>
              </a:lnSpc>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Bài toán: Tính giá trị trung bình của hiệu hai mảng số thực có kích thước rất lớn</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3699918" y="505580"/>
            <a:ext cx="3337041" cy="1534467"/>
            <a:chOff x="0" y="0"/>
            <a:chExt cx="878891" cy="404140"/>
          </a:xfrm>
        </p:grpSpPr>
        <p:sp>
          <p:nvSpPr>
            <p:cNvPr id="3" name="Freeform 3"/>
            <p:cNvSpPr/>
            <p:nvPr/>
          </p:nvSpPr>
          <p:spPr>
            <a:xfrm>
              <a:off x="0" y="0"/>
              <a:ext cx="878891" cy="404140"/>
            </a:xfrm>
            <a:custGeom>
              <a:avLst/>
              <a:gdLst/>
              <a:ahLst/>
              <a:cxnLst/>
              <a:rect l="l" t="t" r="r" b="b"/>
              <a:pathLst>
                <a:path w="878891" h="404140">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id="4" name="TextBox 4"/>
            <p:cNvSpPr txBox="1"/>
            <p:nvPr/>
          </p:nvSpPr>
          <p:spPr>
            <a:xfrm>
              <a:off x="0" y="180975"/>
              <a:ext cx="878891" cy="223165"/>
            </a:xfrm>
            <a:prstGeom prst="rect">
              <a:avLst/>
            </a:prstGeom>
          </p:spPr>
          <p:txBody>
            <a:bodyPr lIns="0" tIns="0" rIns="0" bIns="0" rtlCol="0" anchor="ctr"/>
            <a:lstStyle/>
            <a:p>
              <a:pPr algn="ctr">
                <a:lnSpc>
                  <a:spcPts val="1600"/>
                </a:lnSpc>
              </a:pPr>
              <a:r>
                <a:rPr lang="en-US" sz="3200" b="1">
                  <a:solidFill>
                    <a:srgbClr val="000000"/>
                  </a:solidFill>
                  <a:latin typeface="Poppins Bold" panose="00000800000000000000"/>
                  <a:ea typeface="Poppins Bold" panose="00000800000000000000"/>
                  <a:cs typeface="Poppins Bold" panose="00000800000000000000"/>
                  <a:sym typeface="Poppins Bold" panose="00000800000000000000"/>
                </a:rPr>
                <a:t>A.7 </a:t>
              </a:r>
              <a:endParaRPr lang="en-US" sz="3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1600"/>
                </a:lnSpc>
              </a:pPr>
            </a:p>
          </p:txBody>
        </p:sp>
      </p:grpSp>
      <p:sp>
        <p:nvSpPr>
          <p:cNvPr id="5" name="Freeform 5"/>
          <p:cNvSpPr/>
          <p:nvPr/>
        </p:nvSpPr>
        <p:spPr>
          <a:xfrm>
            <a:off x="5994154" y="2834692"/>
            <a:ext cx="11683628" cy="1996332"/>
          </a:xfrm>
          <a:custGeom>
            <a:avLst/>
            <a:gdLst/>
            <a:ahLst/>
            <a:cxnLst/>
            <a:rect l="l" t="t" r="r" b="b"/>
            <a:pathLst>
              <a:path w="11683628" h="1996332">
                <a:moveTo>
                  <a:pt x="0" y="0"/>
                </a:moveTo>
                <a:lnTo>
                  <a:pt x="11683629" y="0"/>
                </a:lnTo>
                <a:lnTo>
                  <a:pt x="11683629" y="1996332"/>
                </a:lnTo>
                <a:lnTo>
                  <a:pt x="0" y="1996332"/>
                </a:lnTo>
                <a:lnTo>
                  <a:pt x="0" y="0"/>
                </a:lnTo>
                <a:close/>
              </a:path>
            </a:pathLst>
          </a:custGeom>
          <a:blipFill>
            <a:blip r:embed="rId1"/>
            <a:stretch>
              <a:fillRect t="-1995" b="-1995"/>
            </a:stretch>
          </a:blipFill>
        </p:spPr>
      </p:sp>
      <p:sp>
        <p:nvSpPr>
          <p:cNvPr id="6" name="TextBox 6"/>
          <p:cNvSpPr txBox="1"/>
          <p:nvPr/>
        </p:nvSpPr>
        <p:spPr>
          <a:xfrm>
            <a:off x="587194" y="810074"/>
            <a:ext cx="7821734" cy="6586121"/>
          </a:xfrm>
          <a:prstGeom prst="rect">
            <a:avLst/>
          </a:prstGeom>
        </p:spPr>
        <p:txBody>
          <a:bodyPr lIns="0" tIns="0" rIns="0" bIns="0" rtlCol="0" anchor="t">
            <a:spAutoFit/>
          </a:bodyPr>
          <a:lstStyle/>
          <a:p>
            <a:pPr algn="l">
              <a:lnSpc>
                <a:spcPts val="3440"/>
              </a:lnSpc>
            </a:pPr>
            <a:r>
              <a:rPr lang="en-US" sz="2455" spc="4">
                <a:solidFill>
                  <a:srgbClr val="FFFFFF"/>
                </a:solidFill>
                <a:latin typeface="Arial" panose="020B0604020202020204"/>
                <a:ea typeface="Arial" panose="020B0604020202020204"/>
                <a:cs typeface="Arial" panose="020B0604020202020204"/>
                <a:sym typeface="Arial" panose="020B0604020202020204"/>
              </a:rPr>
              <a:t># Sử dụng</a:t>
            </a:r>
            <a:r>
              <a:rPr lang="en-US" sz="2455" spc="4">
                <a:solidFill>
                  <a:srgbClr val="FFFFFF"/>
                </a:solidFill>
                <a:latin typeface="Arial" panose="020B0604020202020204"/>
                <a:ea typeface="Arial" panose="020B0604020202020204"/>
                <a:cs typeface="Arial" panose="020B0604020202020204"/>
                <a:sym typeface="Arial" panose="020B0604020202020204"/>
              </a:rPr>
              <a:t> Ge</a:t>
            </a:r>
            <a:r>
              <a:rPr lang="en-US" sz="2455" spc="4">
                <a:solidFill>
                  <a:srgbClr val="FFFFFF"/>
                </a:solidFill>
                <a:latin typeface="Arial" panose="020B0604020202020204"/>
                <a:ea typeface="Arial" panose="020B0604020202020204"/>
                <a:cs typeface="Arial" panose="020B0604020202020204"/>
                <a:sym typeface="Arial" panose="020B0604020202020204"/>
              </a:rPr>
              <a:t>nerator mới của NumPy để tái lập kết quả</a:t>
            </a:r>
            <a:endParaRPr lang="en-US" sz="2455" spc="4">
              <a:solidFill>
                <a:srgbClr val="FFFFFF"/>
              </a:solidFill>
              <a:latin typeface="Arial" panose="020B0604020202020204"/>
              <a:ea typeface="Arial" panose="020B0604020202020204"/>
              <a:cs typeface="Arial" panose="020B0604020202020204"/>
              <a:sym typeface="Arial" panose="020B0604020202020204"/>
            </a:endParaRPr>
          </a:p>
          <a:p>
            <a:pPr algn="l">
              <a:lnSpc>
                <a:spcPts val="3440"/>
              </a:lnSpc>
            </a:pPr>
            <a:r>
              <a:rPr lang="en-US" sz="2455" spc="4">
                <a:solidFill>
                  <a:srgbClr val="FFFFFF"/>
                </a:solidFill>
                <a:latin typeface="Arial" panose="020B0604020202020204"/>
                <a:ea typeface="Arial" panose="020B0604020202020204"/>
                <a:cs typeface="Arial" panose="020B0604020202020204"/>
                <a:sym typeface="Arial" panose="020B0604020202020204"/>
              </a:rPr>
              <a:t>rng = np.random.default_rng(seed=42)</a:t>
            </a:r>
            <a:endParaRPr lang="en-US" sz="2455" spc="4">
              <a:solidFill>
                <a:srgbClr val="FFFFFF"/>
              </a:solidFill>
              <a:latin typeface="Arial" panose="020B0604020202020204"/>
              <a:ea typeface="Arial" panose="020B0604020202020204"/>
              <a:cs typeface="Arial" panose="020B0604020202020204"/>
              <a:sym typeface="Arial" panose="020B0604020202020204"/>
            </a:endParaRPr>
          </a:p>
          <a:p>
            <a:pPr algn="l">
              <a:lnSpc>
                <a:spcPts val="3440"/>
              </a:lnSpc>
            </a:pPr>
            <a:r>
              <a:rPr lang="en-US" sz="2455" spc="4">
                <a:solidFill>
                  <a:srgbClr val="FFFFFF"/>
                </a:solidFill>
                <a:latin typeface="Arial" panose="020B0604020202020204"/>
                <a:ea typeface="Arial" panose="020B0604020202020204"/>
                <a:cs typeface="Arial" panose="020B0604020202020204"/>
                <a:sym typeface="Arial" panose="020B0604020202020204"/>
              </a:rPr>
              <a:t>N = 10_000_000</a:t>
            </a:r>
            <a:endParaRPr lang="en-US" sz="2455" spc="4">
              <a:solidFill>
                <a:srgbClr val="FFFFFF"/>
              </a:solidFill>
              <a:latin typeface="Arial" panose="020B0604020202020204"/>
              <a:ea typeface="Arial" panose="020B0604020202020204"/>
              <a:cs typeface="Arial" panose="020B0604020202020204"/>
              <a:sym typeface="Arial" panose="020B0604020202020204"/>
            </a:endParaRPr>
          </a:p>
          <a:p>
            <a:pPr algn="l">
              <a:lnSpc>
                <a:spcPts val="3440"/>
              </a:lnSpc>
            </a:pPr>
          </a:p>
          <a:p>
            <a:pPr algn="l">
              <a:lnSpc>
                <a:spcPts val="3440"/>
              </a:lnSpc>
            </a:pPr>
            <a:r>
              <a:rPr lang="en-US" sz="2455" spc="4">
                <a:solidFill>
                  <a:srgbClr val="FFFFFF"/>
                </a:solidFill>
                <a:latin typeface="Arial" panose="020B0604020202020204"/>
                <a:ea typeface="Arial" panose="020B0604020202020204"/>
                <a:cs typeface="Arial" panose="020B0604020202020204"/>
                <a:sym typeface="Arial" panose="020B0604020202020204"/>
              </a:rPr>
              <a:t>x</a:t>
            </a:r>
            <a:r>
              <a:rPr lang="en-US" sz="2455" spc="4">
                <a:solidFill>
                  <a:srgbClr val="FFFFFF"/>
                </a:solidFill>
                <a:latin typeface="Arial" panose="020B0604020202020204"/>
                <a:ea typeface="Arial" panose="020B0604020202020204"/>
                <a:cs typeface="Arial" panose="020B0604020202020204"/>
                <a:sym typeface="Arial" panose="020B0604020202020204"/>
              </a:rPr>
              <a:t> = rng.standard_normal(N)</a:t>
            </a:r>
            <a:endParaRPr lang="en-US" sz="2455" spc="4">
              <a:solidFill>
                <a:srgbClr val="FFFFFF"/>
              </a:solidFill>
              <a:latin typeface="Arial" panose="020B0604020202020204"/>
              <a:ea typeface="Arial" panose="020B0604020202020204"/>
              <a:cs typeface="Arial" panose="020B0604020202020204"/>
              <a:sym typeface="Arial" panose="020B0604020202020204"/>
            </a:endParaRPr>
          </a:p>
          <a:p>
            <a:pPr algn="l">
              <a:lnSpc>
                <a:spcPts val="3440"/>
              </a:lnSpc>
              <a:spcBef>
                <a:spcPct val="0"/>
              </a:spcBef>
            </a:pPr>
            <a:r>
              <a:rPr lang="en-US" sz="2455" spc="4">
                <a:solidFill>
                  <a:srgbClr val="FFFFFF"/>
                </a:solidFill>
                <a:latin typeface="Arial" panose="020B0604020202020204"/>
                <a:ea typeface="Arial" panose="020B0604020202020204"/>
                <a:cs typeface="Arial" panose="020B0604020202020204"/>
                <a:sym typeface="Arial" panose="020B0604020202020204"/>
              </a:rPr>
              <a:t>y = rng.standard_normal</a:t>
            </a:r>
            <a:r>
              <a:rPr lang="en-US" sz="2455" spc="4">
                <a:solidFill>
                  <a:srgbClr val="FFFFFF"/>
                </a:solidFill>
                <a:latin typeface="Arial" panose="020B0604020202020204"/>
                <a:ea typeface="Arial" panose="020B0604020202020204"/>
                <a:cs typeface="Arial" panose="020B0604020202020204"/>
                <a:sym typeface="Arial" panose="020B0604020202020204"/>
              </a:rPr>
              <a:t>(N</a:t>
            </a:r>
            <a:r>
              <a:rPr lang="en-US" sz="2455" spc="4">
                <a:solidFill>
                  <a:srgbClr val="FFFFFF"/>
                </a:solidFill>
                <a:latin typeface="Arial" panose="020B0604020202020204"/>
                <a:ea typeface="Arial" panose="020B0604020202020204"/>
                <a:cs typeface="Arial" panose="020B0604020202020204"/>
                <a:sym typeface="Arial" panose="020B0604020202020204"/>
              </a:rPr>
              <a:t>)</a:t>
            </a:r>
            <a:endParaRPr lang="en-US" sz="2455" spc="4">
              <a:solidFill>
                <a:srgbClr val="FFFFFF"/>
              </a:solidFill>
              <a:latin typeface="Arial" panose="020B0604020202020204"/>
              <a:ea typeface="Arial" panose="020B0604020202020204"/>
              <a:cs typeface="Arial" panose="020B0604020202020204"/>
              <a:sym typeface="Arial" panose="020B0604020202020204"/>
            </a:endParaRPr>
          </a:p>
          <a:p>
            <a:pPr algn="l">
              <a:lnSpc>
                <a:spcPts val="3440"/>
              </a:lnSpc>
              <a:spcBef>
                <a:spcPct val="0"/>
              </a:spcBef>
            </a:pPr>
          </a:p>
          <a:p>
            <a:pPr algn="l">
              <a:lnSpc>
                <a:spcPts val="3440"/>
              </a:lnSpc>
              <a:spcBef>
                <a:spcPct val="0"/>
              </a:spcBef>
            </a:pPr>
            <a:r>
              <a:rPr lang="en-US" sz="2455" spc="4">
                <a:solidFill>
                  <a:srgbClr val="FFFFFF"/>
                </a:solidFill>
                <a:latin typeface="Arial" panose="020B0604020202020204"/>
                <a:ea typeface="Arial" panose="020B0604020202020204"/>
                <a:cs typeface="Arial" panose="020B0604020202020204"/>
                <a:sym typeface="Arial" panose="020B0604020202020204"/>
              </a:rPr>
              <a:t>#</a:t>
            </a:r>
            <a:r>
              <a:rPr lang="en-US" sz="2455" spc="4">
                <a:solidFill>
                  <a:srgbClr val="FFFFFF"/>
                </a:solidFill>
                <a:latin typeface="Arial" panose="020B0604020202020204"/>
                <a:ea typeface="Arial" panose="020B0604020202020204"/>
                <a:cs typeface="Arial" panose="020B0604020202020204"/>
                <a:sym typeface="Arial" panose="020B0604020202020204"/>
              </a:rPr>
              <a:t> So </a:t>
            </a:r>
            <a:r>
              <a:rPr lang="en-US" sz="2455" spc="4">
                <a:solidFill>
                  <a:srgbClr val="FFFFFF"/>
                </a:solidFill>
                <a:latin typeface="Arial" panose="020B0604020202020204"/>
                <a:ea typeface="Arial" panose="020B0604020202020204"/>
                <a:cs typeface="Arial" panose="020B0604020202020204"/>
                <a:sym typeface="Arial" panose="020B0604020202020204"/>
              </a:rPr>
              <a:t>sánh tốc độ thực thi</a:t>
            </a:r>
            <a:endParaRPr lang="en-US" sz="2455" spc="4">
              <a:solidFill>
                <a:srgbClr val="FFFFFF"/>
              </a:solidFill>
              <a:latin typeface="Arial" panose="020B0604020202020204"/>
              <a:ea typeface="Arial" panose="020B0604020202020204"/>
              <a:cs typeface="Arial" panose="020B0604020202020204"/>
              <a:sym typeface="Arial" panose="020B0604020202020204"/>
            </a:endParaRPr>
          </a:p>
          <a:p>
            <a:pPr algn="l">
              <a:lnSpc>
                <a:spcPts val="3440"/>
              </a:lnSpc>
              <a:spcBef>
                <a:spcPct val="0"/>
              </a:spcBef>
            </a:pPr>
            <a:r>
              <a:rPr lang="en-US" sz="2455" spc="4">
                <a:solidFill>
                  <a:srgbClr val="FFFFFF"/>
                </a:solidFill>
                <a:latin typeface="Arial" panose="020B0604020202020204"/>
                <a:ea typeface="Arial" panose="020B0604020202020204"/>
                <a:cs typeface="Arial" panose="020B0604020202020204"/>
                <a:sym typeface="Arial" panose="020B0604020202020204"/>
              </a:rPr>
              <a:t>print("Check (Python) bằng hàm :")</a:t>
            </a:r>
            <a:endParaRPr lang="en-US" sz="2455" spc="4">
              <a:solidFill>
                <a:srgbClr val="FFFFFF"/>
              </a:solidFill>
              <a:latin typeface="Arial" panose="020B0604020202020204"/>
              <a:ea typeface="Arial" panose="020B0604020202020204"/>
              <a:cs typeface="Arial" panose="020B0604020202020204"/>
              <a:sym typeface="Arial" panose="020B0604020202020204"/>
            </a:endParaRPr>
          </a:p>
          <a:p>
            <a:pPr algn="l">
              <a:lnSpc>
                <a:spcPts val="3440"/>
              </a:lnSpc>
              <a:spcBef>
                <a:spcPct val="0"/>
              </a:spcBef>
            </a:pPr>
            <a:r>
              <a:rPr lang="en-US" sz="2455" spc="4">
                <a:solidFill>
                  <a:srgbClr val="FFFFFF"/>
                </a:solidFill>
                <a:latin typeface="Arial" panose="020B0604020202020204"/>
                <a:ea typeface="Arial" panose="020B0604020202020204"/>
                <a:cs typeface="Arial" panose="020B0604020202020204"/>
                <a:sym typeface="Arial" panose="020B0604020202020204"/>
              </a:rPr>
              <a:t>%timeit mean_distance(x, y)</a:t>
            </a:r>
            <a:endParaRPr lang="en-US" sz="2455" spc="4">
              <a:solidFill>
                <a:srgbClr val="FFFFFF"/>
              </a:solidFill>
              <a:latin typeface="Arial" panose="020B0604020202020204"/>
              <a:ea typeface="Arial" panose="020B0604020202020204"/>
              <a:cs typeface="Arial" panose="020B0604020202020204"/>
              <a:sym typeface="Arial" panose="020B0604020202020204"/>
            </a:endParaRPr>
          </a:p>
          <a:p>
            <a:pPr algn="l">
              <a:lnSpc>
                <a:spcPts val="3440"/>
              </a:lnSpc>
              <a:spcBef>
                <a:spcPct val="0"/>
              </a:spcBef>
            </a:pPr>
            <a:r>
              <a:rPr lang="en-US" sz="2455" spc="4">
                <a:solidFill>
                  <a:srgbClr val="FFFFFF"/>
                </a:solidFill>
                <a:latin typeface="Arial" panose="020B0604020202020204"/>
                <a:ea typeface="Arial" panose="020B0604020202020204"/>
                <a:cs typeface="Arial" panose="020B0604020202020204"/>
                <a:sym typeface="Arial" panose="020B0604020202020204"/>
              </a:rPr>
              <a:t>p</a:t>
            </a:r>
            <a:r>
              <a:rPr lang="en-US" sz="2455" spc="4">
                <a:solidFill>
                  <a:srgbClr val="FFFFFF"/>
                </a:solidFill>
                <a:latin typeface="Arial" panose="020B0604020202020204"/>
                <a:ea typeface="Arial" panose="020B0604020202020204"/>
                <a:cs typeface="Arial" panose="020B0604020202020204"/>
                <a:sym typeface="Arial" panose="020B0604020202020204"/>
              </a:rPr>
              <a:t>rint("-----------------")</a:t>
            </a:r>
            <a:endParaRPr lang="en-US" sz="2455" spc="4">
              <a:solidFill>
                <a:srgbClr val="FFFFFF"/>
              </a:solidFill>
              <a:latin typeface="Arial" panose="020B0604020202020204"/>
              <a:ea typeface="Arial" panose="020B0604020202020204"/>
              <a:cs typeface="Arial" panose="020B0604020202020204"/>
              <a:sym typeface="Arial" panose="020B0604020202020204"/>
            </a:endParaRPr>
          </a:p>
          <a:p>
            <a:pPr algn="l">
              <a:lnSpc>
                <a:spcPts val="3440"/>
              </a:lnSpc>
              <a:spcBef>
                <a:spcPct val="0"/>
              </a:spcBef>
            </a:pPr>
          </a:p>
          <a:p>
            <a:pPr algn="l">
              <a:lnSpc>
                <a:spcPts val="3440"/>
              </a:lnSpc>
              <a:spcBef>
                <a:spcPct val="0"/>
              </a:spcBef>
            </a:pPr>
            <a:r>
              <a:rPr lang="en-US" sz="2455" spc="4">
                <a:solidFill>
                  <a:srgbClr val="FFFFFF"/>
                </a:solidFill>
                <a:latin typeface="Arial" panose="020B0604020202020204"/>
                <a:ea typeface="Arial" panose="020B0604020202020204"/>
                <a:cs typeface="Arial" panose="020B0604020202020204"/>
                <a:sym typeface="Arial" panose="020B0604020202020204"/>
              </a:rPr>
              <a:t>print("Ch</a:t>
            </a:r>
            <a:r>
              <a:rPr lang="en-US" sz="2455" spc="4">
                <a:solidFill>
                  <a:srgbClr val="FFFFFF"/>
                </a:solidFill>
                <a:latin typeface="Arial" panose="020B0604020202020204"/>
                <a:ea typeface="Arial" panose="020B0604020202020204"/>
                <a:cs typeface="Arial" panose="020B0604020202020204"/>
                <a:sym typeface="Arial" panose="020B0604020202020204"/>
              </a:rPr>
              <a:t>eck (NumPy):")</a:t>
            </a:r>
            <a:endParaRPr lang="en-US" sz="2455" spc="4">
              <a:solidFill>
                <a:srgbClr val="FFFFFF"/>
              </a:solidFill>
              <a:latin typeface="Arial" panose="020B0604020202020204"/>
              <a:ea typeface="Arial" panose="020B0604020202020204"/>
              <a:cs typeface="Arial" panose="020B0604020202020204"/>
              <a:sym typeface="Arial" panose="020B0604020202020204"/>
            </a:endParaRPr>
          </a:p>
          <a:p>
            <a:pPr algn="l">
              <a:lnSpc>
                <a:spcPts val="3440"/>
              </a:lnSpc>
              <a:spcBef>
                <a:spcPct val="0"/>
              </a:spcBef>
            </a:pPr>
            <a:r>
              <a:rPr lang="en-US" sz="2455" spc="4">
                <a:solidFill>
                  <a:srgbClr val="FFFFFF"/>
                </a:solidFill>
                <a:latin typeface="Arial" panose="020B0604020202020204"/>
                <a:ea typeface="Arial" panose="020B0604020202020204"/>
                <a:cs typeface="Arial" panose="020B0604020202020204"/>
                <a:sym typeface="Arial" panose="020B0604020202020204"/>
              </a:rPr>
              <a:t>%timeit (x - y).mean()</a:t>
            </a:r>
            <a:endParaRPr lang="en-US" sz="2455" spc="4">
              <a:solidFill>
                <a:srgbClr val="FFFFFF"/>
              </a:solidFill>
              <a:latin typeface="Arial" panose="020B0604020202020204"/>
              <a:ea typeface="Arial" panose="020B0604020202020204"/>
              <a:cs typeface="Arial" panose="020B0604020202020204"/>
              <a:sym typeface="Arial" panose="020B0604020202020204"/>
            </a:endParaRPr>
          </a:p>
          <a:p>
            <a:pPr algn="l">
              <a:lnSpc>
                <a:spcPts val="3440"/>
              </a:lnSpc>
              <a:spcBef>
                <a:spcPct val="0"/>
              </a:spcBef>
            </a:pPr>
          </a:p>
          <a:p>
            <a:pPr algn="l">
              <a:lnSpc>
                <a:spcPts val="105"/>
              </a:lnSpc>
              <a:spcBef>
                <a:spcPct val="0"/>
              </a:spcBef>
            </a:pPr>
          </a:p>
        </p:txBody>
      </p:sp>
      <p:sp>
        <p:nvSpPr>
          <p:cNvPr id="7" name="TextBox 7"/>
          <p:cNvSpPr txBox="1"/>
          <p:nvPr/>
        </p:nvSpPr>
        <p:spPr>
          <a:xfrm>
            <a:off x="5816911" y="5549469"/>
            <a:ext cx="12038115" cy="4068349"/>
          </a:xfrm>
          <a:prstGeom prst="rect">
            <a:avLst/>
          </a:prstGeom>
        </p:spPr>
        <p:txBody>
          <a:bodyPr lIns="0" tIns="0" rIns="0" bIns="0" rtlCol="0" anchor="t">
            <a:spAutoFit/>
          </a:bodyPr>
          <a:lstStyle/>
          <a:p>
            <a:pPr algn="l">
              <a:lnSpc>
                <a:spcPts val="4140"/>
              </a:lnSpc>
            </a:pPr>
            <a:r>
              <a:rPr lang="en-US" sz="2955" spc="5">
                <a:solidFill>
                  <a:srgbClr val="FFFFFF"/>
                </a:solidFill>
                <a:latin typeface="Poppins" panose="00000500000000000000"/>
                <a:ea typeface="Poppins" panose="00000500000000000000"/>
                <a:cs typeface="Poppins" panose="00000500000000000000"/>
                <a:sym typeface="Poppins" panose="00000500000000000000"/>
              </a:rPr>
              <a:t>Nhận xét:</a:t>
            </a:r>
            <a:endParaRPr lang="en-US" sz="2955" spc="5">
              <a:solidFill>
                <a:srgbClr val="FFFFFF"/>
              </a:solidFill>
              <a:latin typeface="Poppins" panose="00000500000000000000"/>
              <a:ea typeface="Poppins" panose="00000500000000000000"/>
              <a:cs typeface="Poppins" panose="00000500000000000000"/>
              <a:sym typeface="Poppins" panose="00000500000000000000"/>
            </a:endParaRPr>
          </a:p>
          <a:p>
            <a:pPr marL="530225" lvl="1" indent="-265430" algn="l">
              <a:lnSpc>
                <a:spcPts val="3440"/>
              </a:lnSpc>
              <a:buFont typeface="Arial" panose="020B0604020202020204"/>
              <a:buChar char="•"/>
            </a:pPr>
            <a:r>
              <a:rPr lang="en-US" sz="2455" spc="4">
                <a:solidFill>
                  <a:srgbClr val="FFFFFF"/>
                </a:solidFill>
                <a:latin typeface="Poppins" panose="00000500000000000000"/>
                <a:ea typeface="Poppins" panose="00000500000000000000"/>
                <a:cs typeface="Poppins" panose="00000500000000000000"/>
                <a:sym typeface="Poppins" panose="00000500000000000000"/>
              </a:rPr>
              <a:t>NumPy nhanh</a:t>
            </a:r>
            <a:r>
              <a:rPr lang="en-US" sz="2455" spc="4">
                <a:solidFill>
                  <a:srgbClr val="FFFFFF"/>
                </a:solidFill>
                <a:latin typeface="Poppins" panose="00000500000000000000"/>
                <a:ea typeface="Poppins" panose="00000500000000000000"/>
                <a:cs typeface="Poppins" panose="00000500000000000000"/>
                <a:sym typeface="Poppins" panose="00000500000000000000"/>
              </a:rPr>
              <a:t> hơ</a:t>
            </a:r>
            <a:r>
              <a:rPr lang="en-US" sz="2455" spc="4">
                <a:solidFill>
                  <a:srgbClr val="FFFFFF"/>
                </a:solidFill>
                <a:latin typeface="Poppins" panose="00000500000000000000"/>
                <a:ea typeface="Poppins" panose="00000500000000000000"/>
                <a:cs typeface="Poppins" panose="00000500000000000000"/>
                <a:sym typeface="Poppins" panose="00000500000000000000"/>
              </a:rPr>
              <a:t>n rõ rệt: (x - y).mean() ~ 45.4 ms so với hàm vòng lặp ~ 79 ms → NumPy ≈ 1.7× nhanh hơn và ổn định hơn (độ lệch chuẩn 2.26 ms vs 9.57 ms).</a:t>
            </a:r>
            <a:endParaRPr lang="en-US" sz="2455" spc="4">
              <a:solidFill>
                <a:srgbClr val="FFFFFF"/>
              </a:solidFill>
              <a:latin typeface="Poppins" panose="00000500000000000000"/>
              <a:ea typeface="Poppins" panose="00000500000000000000"/>
              <a:cs typeface="Poppins" panose="00000500000000000000"/>
              <a:sym typeface="Poppins" panose="00000500000000000000"/>
            </a:endParaRPr>
          </a:p>
          <a:p>
            <a:pPr marL="530225" lvl="1" indent="-265430" algn="l">
              <a:lnSpc>
                <a:spcPts val="3440"/>
              </a:lnSpc>
              <a:spcBef>
                <a:spcPct val="0"/>
              </a:spcBef>
              <a:buFont typeface="Arial" panose="020B0604020202020204"/>
              <a:buChar char="•"/>
            </a:pPr>
            <a:r>
              <a:rPr lang="en-US" sz="2455" spc="4">
                <a:solidFill>
                  <a:srgbClr val="FFFFFF"/>
                </a:solidFill>
                <a:latin typeface="Poppins" panose="00000500000000000000"/>
                <a:ea typeface="Poppins" panose="00000500000000000000"/>
                <a:cs typeface="Poppins" panose="00000500000000000000"/>
                <a:sym typeface="Poppins" panose="00000500000000000000"/>
              </a:rPr>
              <a:t>Vì</a:t>
            </a:r>
            <a:r>
              <a:rPr lang="en-US" sz="2455" spc="4">
                <a:solidFill>
                  <a:srgbClr val="FFFFFF"/>
                </a:solidFill>
                <a:latin typeface="Poppins" panose="00000500000000000000"/>
                <a:ea typeface="Poppins" panose="00000500000000000000"/>
                <a:cs typeface="Poppins" panose="00000500000000000000"/>
                <a:sym typeface="Poppins" panose="00000500000000000000"/>
              </a:rPr>
              <a:t> sao? Vòng lặp Python chịu overhead thông dịch từng phần tử; </a:t>
            </a:r>
            <a:r>
              <a:rPr lang="en-US" sz="2455" spc="4">
                <a:solidFill>
                  <a:srgbClr val="FFFFFF"/>
                </a:solidFill>
                <a:latin typeface="Poppins" panose="00000500000000000000"/>
                <a:ea typeface="Poppins" panose="00000500000000000000"/>
                <a:cs typeface="Poppins" panose="00000500000000000000"/>
                <a:sym typeface="Poppins" panose="00000500000000000000"/>
              </a:rPr>
              <a:t>NumPy gọi mã C</a:t>
            </a:r>
            <a:r>
              <a:rPr lang="en-US" sz="2455" spc="4">
                <a:solidFill>
                  <a:srgbClr val="FFFFFF"/>
                </a:solidFill>
                <a:latin typeface="Poppins" panose="00000500000000000000"/>
                <a:ea typeface="Poppins" panose="00000500000000000000"/>
                <a:cs typeface="Poppins" panose="00000500000000000000"/>
                <a:sym typeface="Poppins" panose="00000500000000000000"/>
              </a:rPr>
              <a:t> vector </a:t>
            </a:r>
            <a:r>
              <a:rPr lang="en-US" sz="2455" spc="4">
                <a:solidFill>
                  <a:srgbClr val="FFFFFF"/>
                </a:solidFill>
                <a:latin typeface="Poppins" panose="00000500000000000000"/>
                <a:ea typeface="Poppins" panose="00000500000000000000"/>
                <a:cs typeface="Poppins" panose="00000500000000000000"/>
                <a:sym typeface="Poppins" panose="00000500000000000000"/>
              </a:rPr>
              <a:t>hóa/SIMD, tối ưu truy cập bộ nhớ.</a:t>
            </a:r>
            <a:endParaRPr lang="en-US" sz="2455" spc="4">
              <a:solidFill>
                <a:srgbClr val="FFFFFF"/>
              </a:solidFill>
              <a:latin typeface="Poppins" panose="00000500000000000000"/>
              <a:ea typeface="Poppins" panose="00000500000000000000"/>
              <a:cs typeface="Poppins" panose="00000500000000000000"/>
              <a:sym typeface="Poppins" panose="00000500000000000000"/>
            </a:endParaRPr>
          </a:p>
          <a:p>
            <a:pPr marL="530225" lvl="1" indent="-265430" algn="l">
              <a:lnSpc>
                <a:spcPts val="3440"/>
              </a:lnSpc>
              <a:spcBef>
                <a:spcPct val="0"/>
              </a:spcBef>
              <a:buFont typeface="Arial" panose="020B0604020202020204"/>
              <a:buChar char="•"/>
            </a:pPr>
            <a:r>
              <a:rPr lang="en-US" sz="2455" spc="4">
                <a:solidFill>
                  <a:srgbClr val="FFFFFF"/>
                </a:solidFill>
                <a:latin typeface="Poppins" panose="00000500000000000000"/>
                <a:ea typeface="Poppins" panose="00000500000000000000"/>
                <a:cs typeface="Poppins" panose="00000500000000000000"/>
                <a:sym typeface="Poppins" panose="00000500000000000000"/>
              </a:rPr>
              <a:t>Khác số liệu “kinh điển” (nơi Python chậm ~giây): môi trường của bạn có thể bật tối ưu, I/O bộ nhớ/CPU khác, hoặc hàm Python đã được tối giản. Dù vậy, xu hướng</a:t>
            </a:r>
            <a:r>
              <a:rPr lang="en-US" sz="2455" spc="4">
                <a:solidFill>
                  <a:srgbClr val="FFFFFF"/>
                </a:solidFill>
                <a:latin typeface="Poppins" panose="00000500000000000000"/>
                <a:ea typeface="Poppins" panose="00000500000000000000"/>
                <a:cs typeface="Poppins" panose="00000500000000000000"/>
                <a:sym typeface="Poppins" panose="00000500000000000000"/>
              </a:rPr>
              <a:t> NumPy &gt; Python loop vẫn đúng.</a:t>
            </a:r>
            <a:endParaRPr lang="en-US" sz="2455" spc="4">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105"/>
              </a:lnSpc>
              <a:spcBef>
                <a:spcPct val="0"/>
              </a:spcBef>
            </a:p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3699918" y="505580"/>
            <a:ext cx="3337041" cy="1534467"/>
            <a:chOff x="0" y="0"/>
            <a:chExt cx="878891" cy="404140"/>
          </a:xfrm>
        </p:grpSpPr>
        <p:sp>
          <p:nvSpPr>
            <p:cNvPr id="3" name="Freeform 3"/>
            <p:cNvSpPr/>
            <p:nvPr/>
          </p:nvSpPr>
          <p:spPr>
            <a:xfrm>
              <a:off x="0" y="0"/>
              <a:ext cx="878891" cy="404140"/>
            </a:xfrm>
            <a:custGeom>
              <a:avLst/>
              <a:gdLst/>
              <a:ahLst/>
              <a:cxnLst/>
              <a:rect l="l" t="t" r="r" b="b"/>
              <a:pathLst>
                <a:path w="878891" h="404140">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id="4" name="TextBox 4"/>
            <p:cNvSpPr txBox="1"/>
            <p:nvPr/>
          </p:nvSpPr>
          <p:spPr>
            <a:xfrm>
              <a:off x="0" y="180975"/>
              <a:ext cx="878891" cy="223165"/>
            </a:xfrm>
            <a:prstGeom prst="rect">
              <a:avLst/>
            </a:prstGeom>
          </p:spPr>
          <p:txBody>
            <a:bodyPr lIns="0" tIns="0" rIns="0" bIns="0" rtlCol="0" anchor="ctr"/>
            <a:lstStyle/>
            <a:p>
              <a:pPr algn="ctr">
                <a:lnSpc>
                  <a:spcPts val="1600"/>
                </a:lnSpc>
              </a:pPr>
              <a:r>
                <a:rPr lang="en-US" sz="3200" b="1">
                  <a:solidFill>
                    <a:srgbClr val="000000"/>
                  </a:solidFill>
                  <a:latin typeface="Poppins Bold" panose="00000800000000000000"/>
                  <a:ea typeface="Poppins Bold" panose="00000800000000000000"/>
                  <a:cs typeface="Poppins Bold" panose="00000800000000000000"/>
                  <a:sym typeface="Poppins Bold" panose="00000800000000000000"/>
                </a:rPr>
                <a:t>A.7 </a:t>
              </a:r>
              <a:endParaRPr lang="en-US" sz="3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1600"/>
                </a:lnSpc>
              </a:pPr>
            </a:p>
          </p:txBody>
        </p:sp>
      </p:grpSp>
      <p:sp>
        <p:nvSpPr>
          <p:cNvPr id="5" name="Freeform 5"/>
          <p:cNvSpPr/>
          <p:nvPr/>
        </p:nvSpPr>
        <p:spPr>
          <a:xfrm>
            <a:off x="3673091" y="4415466"/>
            <a:ext cx="13914410" cy="1691477"/>
          </a:xfrm>
          <a:custGeom>
            <a:avLst/>
            <a:gdLst/>
            <a:ahLst/>
            <a:cxnLst/>
            <a:rect l="l" t="t" r="r" b="b"/>
            <a:pathLst>
              <a:path w="13914410" h="1691477">
                <a:moveTo>
                  <a:pt x="0" y="0"/>
                </a:moveTo>
                <a:lnTo>
                  <a:pt x="13914410" y="0"/>
                </a:lnTo>
                <a:lnTo>
                  <a:pt x="13914410" y="1691477"/>
                </a:lnTo>
                <a:lnTo>
                  <a:pt x="0" y="1691477"/>
                </a:lnTo>
                <a:lnTo>
                  <a:pt x="0" y="0"/>
                </a:lnTo>
                <a:close/>
              </a:path>
            </a:pathLst>
          </a:custGeom>
          <a:blipFill>
            <a:blip r:embed="rId1"/>
            <a:stretch>
              <a:fillRect/>
            </a:stretch>
          </a:blipFill>
        </p:spPr>
      </p:sp>
      <p:sp>
        <p:nvSpPr>
          <p:cNvPr id="6" name="TextBox 6"/>
          <p:cNvSpPr txBox="1"/>
          <p:nvPr/>
        </p:nvSpPr>
        <p:spPr>
          <a:xfrm>
            <a:off x="785872" y="1294455"/>
            <a:ext cx="4664967" cy="3966749"/>
          </a:xfrm>
          <a:prstGeom prst="rect">
            <a:avLst/>
          </a:prstGeom>
        </p:spPr>
        <p:txBody>
          <a:bodyPr lIns="0" tIns="0" rIns="0" bIns="0" rtlCol="0" anchor="t">
            <a:spAutoFit/>
          </a:bodyPr>
          <a:lstStyle/>
          <a:p>
            <a:pPr algn="l">
              <a:lnSpc>
                <a:spcPts val="3440"/>
              </a:lnSpc>
            </a:pPr>
            <a:r>
              <a:rPr lang="en-US" sz="2455" spc="4">
                <a:solidFill>
                  <a:srgbClr val="FFFFFF"/>
                </a:solidFill>
                <a:latin typeface="Arial" panose="020B0604020202020204"/>
                <a:ea typeface="Arial" panose="020B0604020202020204"/>
                <a:cs typeface="Arial" panose="020B0604020202020204"/>
                <a:sym typeface="Arial" panose="020B0604020202020204"/>
              </a:rPr>
              <a:t>@nb.jit</a:t>
            </a:r>
            <a:endParaRPr lang="en-US" sz="2455" spc="4">
              <a:solidFill>
                <a:srgbClr val="FFFFFF"/>
              </a:solidFill>
              <a:latin typeface="Arial" panose="020B0604020202020204"/>
              <a:ea typeface="Arial" panose="020B0604020202020204"/>
              <a:cs typeface="Arial" panose="020B0604020202020204"/>
              <a:sym typeface="Arial" panose="020B0604020202020204"/>
            </a:endParaRPr>
          </a:p>
          <a:p>
            <a:pPr algn="l">
              <a:lnSpc>
                <a:spcPts val="3440"/>
              </a:lnSpc>
            </a:pPr>
            <a:r>
              <a:rPr lang="en-US" sz="2455" spc="4">
                <a:solidFill>
                  <a:srgbClr val="FFFFFF"/>
                </a:solidFill>
                <a:latin typeface="Arial" panose="020B0604020202020204"/>
                <a:ea typeface="Arial" panose="020B0604020202020204"/>
                <a:cs typeface="Arial" panose="020B0604020202020204"/>
                <a:sym typeface="Arial" panose="020B0604020202020204"/>
              </a:rPr>
              <a:t>def</a:t>
            </a:r>
            <a:r>
              <a:rPr lang="en-US" sz="2455" spc="4">
                <a:solidFill>
                  <a:srgbClr val="FFFFFF"/>
                </a:solidFill>
                <a:latin typeface="Arial" panose="020B0604020202020204"/>
                <a:ea typeface="Arial" panose="020B0604020202020204"/>
                <a:cs typeface="Arial" panose="020B0604020202020204"/>
                <a:sym typeface="Arial" panose="020B0604020202020204"/>
              </a:rPr>
              <a:t> </a:t>
            </a:r>
            <a:r>
              <a:rPr lang="en-US" sz="2455" spc="4">
                <a:solidFill>
                  <a:srgbClr val="FFFFFF"/>
                </a:solidFill>
                <a:latin typeface="Arial" panose="020B0604020202020204"/>
                <a:ea typeface="Arial" panose="020B0604020202020204"/>
                <a:cs typeface="Arial" panose="020B0604020202020204"/>
                <a:sym typeface="Arial" panose="020B0604020202020204"/>
              </a:rPr>
              <a:t>numba_mean_distance(x, y):</a:t>
            </a:r>
            <a:endParaRPr lang="en-US" sz="2455" spc="4">
              <a:solidFill>
                <a:srgbClr val="FFFFFF"/>
              </a:solidFill>
              <a:latin typeface="Arial" panose="020B0604020202020204"/>
              <a:ea typeface="Arial" panose="020B0604020202020204"/>
              <a:cs typeface="Arial" panose="020B0604020202020204"/>
              <a:sym typeface="Arial" panose="020B0604020202020204"/>
            </a:endParaRPr>
          </a:p>
          <a:p>
            <a:pPr algn="l">
              <a:lnSpc>
                <a:spcPts val="3440"/>
              </a:lnSpc>
            </a:pPr>
            <a:r>
              <a:rPr lang="en-US" sz="2455" spc="4">
                <a:solidFill>
                  <a:srgbClr val="FFFFFF"/>
                </a:solidFill>
                <a:latin typeface="Arial" panose="020B0604020202020204"/>
                <a:ea typeface="Arial" panose="020B0604020202020204"/>
                <a:cs typeface="Arial" panose="020B0604020202020204"/>
                <a:sym typeface="Arial" panose="020B0604020202020204"/>
              </a:rPr>
              <a:t> </a:t>
            </a:r>
            <a:r>
              <a:rPr lang="en-US" sz="2455" spc="4">
                <a:solidFill>
                  <a:srgbClr val="FFFFFF"/>
                </a:solidFill>
                <a:latin typeface="Arial" panose="020B0604020202020204"/>
                <a:ea typeface="Arial" panose="020B0604020202020204"/>
                <a:cs typeface="Arial" panose="020B0604020202020204"/>
                <a:sym typeface="Arial" panose="020B0604020202020204"/>
              </a:rPr>
              <a:t>nx = len(x)</a:t>
            </a:r>
            <a:endParaRPr lang="en-US" sz="2455" spc="4">
              <a:solidFill>
                <a:srgbClr val="FFFFFF"/>
              </a:solidFill>
              <a:latin typeface="Arial" panose="020B0604020202020204"/>
              <a:ea typeface="Arial" panose="020B0604020202020204"/>
              <a:cs typeface="Arial" panose="020B0604020202020204"/>
              <a:sym typeface="Arial" panose="020B0604020202020204"/>
            </a:endParaRPr>
          </a:p>
          <a:p>
            <a:pPr algn="l">
              <a:lnSpc>
                <a:spcPts val="3440"/>
              </a:lnSpc>
            </a:pPr>
            <a:r>
              <a:rPr lang="en-US" sz="2455" spc="4">
                <a:solidFill>
                  <a:srgbClr val="FFFFFF"/>
                </a:solidFill>
                <a:latin typeface="Arial" panose="020B0604020202020204"/>
                <a:ea typeface="Arial" panose="020B0604020202020204"/>
                <a:cs typeface="Arial" panose="020B0604020202020204"/>
                <a:sym typeface="Arial" panose="020B0604020202020204"/>
              </a:rPr>
              <a:t> result = 0.0</a:t>
            </a:r>
            <a:endParaRPr lang="en-US" sz="2455" spc="4">
              <a:solidFill>
                <a:srgbClr val="FFFFFF"/>
              </a:solidFill>
              <a:latin typeface="Arial" panose="020B0604020202020204"/>
              <a:ea typeface="Arial" panose="020B0604020202020204"/>
              <a:cs typeface="Arial" panose="020B0604020202020204"/>
              <a:sym typeface="Arial" panose="020B0604020202020204"/>
            </a:endParaRPr>
          </a:p>
          <a:p>
            <a:pPr algn="l">
              <a:lnSpc>
                <a:spcPts val="3440"/>
              </a:lnSpc>
            </a:pPr>
            <a:r>
              <a:rPr lang="en-US" sz="2455" spc="4">
                <a:solidFill>
                  <a:srgbClr val="FFFFFF"/>
                </a:solidFill>
                <a:latin typeface="Arial" panose="020B0604020202020204"/>
                <a:ea typeface="Arial" panose="020B0604020202020204"/>
                <a:cs typeface="Arial" panose="020B0604020202020204"/>
                <a:sym typeface="Arial" panose="020B0604020202020204"/>
              </a:rPr>
              <a:t> cou</a:t>
            </a:r>
            <a:r>
              <a:rPr lang="en-US" sz="2455" spc="4">
                <a:solidFill>
                  <a:srgbClr val="FFFFFF"/>
                </a:solidFill>
                <a:latin typeface="Arial" panose="020B0604020202020204"/>
                <a:ea typeface="Arial" panose="020B0604020202020204"/>
                <a:cs typeface="Arial" panose="020B0604020202020204"/>
                <a:sym typeface="Arial" panose="020B0604020202020204"/>
              </a:rPr>
              <a:t>nt = 0</a:t>
            </a:r>
            <a:endParaRPr lang="en-US" sz="2455" spc="4">
              <a:solidFill>
                <a:srgbClr val="FFFFFF"/>
              </a:solidFill>
              <a:latin typeface="Arial" panose="020B0604020202020204"/>
              <a:ea typeface="Arial" panose="020B0604020202020204"/>
              <a:cs typeface="Arial" panose="020B0604020202020204"/>
              <a:sym typeface="Arial" panose="020B0604020202020204"/>
            </a:endParaRPr>
          </a:p>
          <a:p>
            <a:pPr algn="l">
              <a:lnSpc>
                <a:spcPts val="3440"/>
              </a:lnSpc>
              <a:spcBef>
                <a:spcPct val="0"/>
              </a:spcBef>
            </a:pPr>
            <a:r>
              <a:rPr lang="en-US" sz="2455" spc="4">
                <a:solidFill>
                  <a:srgbClr val="FFFFFF"/>
                </a:solidFill>
                <a:latin typeface="Arial" panose="020B0604020202020204"/>
                <a:ea typeface="Arial" panose="020B0604020202020204"/>
                <a:cs typeface="Arial" panose="020B0604020202020204"/>
                <a:sym typeface="Arial" panose="020B0604020202020204"/>
              </a:rPr>
              <a:t> for</a:t>
            </a:r>
            <a:r>
              <a:rPr lang="en-US" sz="2455" spc="4">
                <a:solidFill>
                  <a:srgbClr val="FFFFFF"/>
                </a:solidFill>
                <a:latin typeface="Arial" panose="020B0604020202020204"/>
                <a:ea typeface="Arial" panose="020B0604020202020204"/>
                <a:cs typeface="Arial" panose="020B0604020202020204"/>
                <a:sym typeface="Arial" panose="020B0604020202020204"/>
              </a:rPr>
              <a:t> i i</a:t>
            </a:r>
            <a:r>
              <a:rPr lang="en-US" sz="2455" spc="4">
                <a:solidFill>
                  <a:srgbClr val="FFFFFF"/>
                </a:solidFill>
                <a:latin typeface="Arial" panose="020B0604020202020204"/>
                <a:ea typeface="Arial" panose="020B0604020202020204"/>
                <a:cs typeface="Arial" panose="020B0604020202020204"/>
                <a:sym typeface="Arial" panose="020B0604020202020204"/>
              </a:rPr>
              <a:t>n range(nx):</a:t>
            </a:r>
            <a:endParaRPr lang="en-US" sz="2455" spc="4">
              <a:solidFill>
                <a:srgbClr val="FFFFFF"/>
              </a:solidFill>
              <a:latin typeface="Arial" panose="020B0604020202020204"/>
              <a:ea typeface="Arial" panose="020B0604020202020204"/>
              <a:cs typeface="Arial" panose="020B0604020202020204"/>
              <a:sym typeface="Arial" panose="020B0604020202020204"/>
            </a:endParaRPr>
          </a:p>
          <a:p>
            <a:pPr algn="l">
              <a:lnSpc>
                <a:spcPts val="3440"/>
              </a:lnSpc>
              <a:spcBef>
                <a:spcPct val="0"/>
              </a:spcBef>
            </a:pPr>
            <a:r>
              <a:rPr lang="en-US" sz="2455" spc="4">
                <a:solidFill>
                  <a:srgbClr val="FFFFFF"/>
                </a:solidFill>
                <a:latin typeface="Arial" panose="020B0604020202020204"/>
                <a:ea typeface="Arial" panose="020B0604020202020204"/>
                <a:cs typeface="Arial" panose="020B0604020202020204"/>
                <a:sym typeface="Arial" panose="020B0604020202020204"/>
              </a:rPr>
              <a:t>  r</a:t>
            </a:r>
            <a:r>
              <a:rPr lang="en-US" sz="2455" spc="4">
                <a:solidFill>
                  <a:srgbClr val="FFFFFF"/>
                </a:solidFill>
                <a:latin typeface="Arial" panose="020B0604020202020204"/>
                <a:ea typeface="Arial" panose="020B0604020202020204"/>
                <a:cs typeface="Arial" panose="020B0604020202020204"/>
                <a:sym typeface="Arial" panose="020B0604020202020204"/>
              </a:rPr>
              <a:t>esult += x[i] - y[i]</a:t>
            </a:r>
            <a:endParaRPr lang="en-US" sz="2455" spc="4">
              <a:solidFill>
                <a:srgbClr val="FFFFFF"/>
              </a:solidFill>
              <a:latin typeface="Arial" panose="020B0604020202020204"/>
              <a:ea typeface="Arial" panose="020B0604020202020204"/>
              <a:cs typeface="Arial" panose="020B0604020202020204"/>
              <a:sym typeface="Arial" panose="020B0604020202020204"/>
            </a:endParaRPr>
          </a:p>
          <a:p>
            <a:pPr algn="l">
              <a:lnSpc>
                <a:spcPts val="3440"/>
              </a:lnSpc>
              <a:spcBef>
                <a:spcPct val="0"/>
              </a:spcBef>
            </a:pPr>
            <a:r>
              <a:rPr lang="en-US" sz="2455" spc="4">
                <a:solidFill>
                  <a:srgbClr val="FFFFFF"/>
                </a:solidFill>
                <a:latin typeface="Arial" panose="020B0604020202020204"/>
                <a:ea typeface="Arial" panose="020B0604020202020204"/>
                <a:cs typeface="Arial" panose="020B0604020202020204"/>
                <a:sym typeface="Arial" panose="020B0604020202020204"/>
              </a:rPr>
              <a:t>  count += 1</a:t>
            </a:r>
            <a:endParaRPr lang="en-US" sz="2455" spc="4">
              <a:solidFill>
                <a:srgbClr val="FFFFFF"/>
              </a:solidFill>
              <a:latin typeface="Arial" panose="020B0604020202020204"/>
              <a:ea typeface="Arial" panose="020B0604020202020204"/>
              <a:cs typeface="Arial" panose="020B0604020202020204"/>
              <a:sym typeface="Arial" panose="020B0604020202020204"/>
            </a:endParaRPr>
          </a:p>
          <a:p>
            <a:pPr algn="l">
              <a:lnSpc>
                <a:spcPts val="3440"/>
              </a:lnSpc>
              <a:spcBef>
                <a:spcPct val="0"/>
              </a:spcBef>
            </a:pPr>
            <a:r>
              <a:rPr lang="en-US" sz="2455" spc="4">
                <a:solidFill>
                  <a:srgbClr val="FFFFFF"/>
                </a:solidFill>
                <a:latin typeface="Arial" panose="020B0604020202020204"/>
                <a:ea typeface="Arial" panose="020B0604020202020204"/>
                <a:cs typeface="Arial" panose="020B0604020202020204"/>
                <a:sym typeface="Arial" panose="020B0604020202020204"/>
              </a:rPr>
              <a:t> retu</a:t>
            </a:r>
            <a:r>
              <a:rPr lang="en-US" sz="2455" spc="4">
                <a:solidFill>
                  <a:srgbClr val="FFFFFF"/>
                </a:solidFill>
                <a:latin typeface="Arial" panose="020B0604020202020204"/>
                <a:ea typeface="Arial" panose="020B0604020202020204"/>
                <a:cs typeface="Arial" panose="020B0604020202020204"/>
                <a:sym typeface="Arial" panose="020B0604020202020204"/>
              </a:rPr>
              <a:t>rn r</a:t>
            </a:r>
            <a:r>
              <a:rPr lang="en-US" sz="2455" spc="4">
                <a:solidFill>
                  <a:srgbClr val="FFFFFF"/>
                </a:solidFill>
                <a:latin typeface="Arial" panose="020B0604020202020204"/>
                <a:ea typeface="Arial" panose="020B0604020202020204"/>
                <a:cs typeface="Arial" panose="020B0604020202020204"/>
                <a:sym typeface="Arial" panose="020B0604020202020204"/>
              </a:rPr>
              <a:t>esult / count</a:t>
            </a:r>
            <a:endParaRPr lang="en-US" sz="2455" spc="4">
              <a:solidFill>
                <a:srgbClr val="FFFFFF"/>
              </a:solidFill>
              <a:latin typeface="Arial" panose="020B0604020202020204"/>
              <a:ea typeface="Arial" panose="020B0604020202020204"/>
              <a:cs typeface="Arial" panose="020B0604020202020204"/>
              <a:sym typeface="Arial" panose="020B0604020202020204"/>
            </a:endParaRPr>
          </a:p>
          <a:p>
            <a:pPr algn="l">
              <a:lnSpc>
                <a:spcPts val="105"/>
              </a:lnSpc>
              <a:spcBef>
                <a:spcPct val="0"/>
              </a:spcBef>
            </a:pPr>
          </a:p>
        </p:txBody>
      </p:sp>
      <p:sp>
        <p:nvSpPr>
          <p:cNvPr id="7" name="TextBox 7"/>
          <p:cNvSpPr txBox="1"/>
          <p:nvPr/>
        </p:nvSpPr>
        <p:spPr>
          <a:xfrm>
            <a:off x="587194" y="6255878"/>
            <a:ext cx="17000307" cy="3195225"/>
          </a:xfrm>
          <a:prstGeom prst="rect">
            <a:avLst/>
          </a:prstGeom>
        </p:spPr>
        <p:txBody>
          <a:bodyPr lIns="0" tIns="0" rIns="0" bIns="0" rtlCol="0" anchor="t">
            <a:spAutoFit/>
          </a:bodyPr>
          <a:lstStyle/>
          <a:p>
            <a:pPr algn="l">
              <a:lnSpc>
                <a:spcPts val="4140"/>
              </a:lnSpc>
            </a:pPr>
            <a:r>
              <a:rPr lang="en-US" sz="2955" spc="5">
                <a:solidFill>
                  <a:srgbClr val="FFFFFF"/>
                </a:solidFill>
                <a:latin typeface="Poppins" panose="00000500000000000000"/>
                <a:ea typeface="Poppins" panose="00000500000000000000"/>
                <a:cs typeface="Poppins" panose="00000500000000000000"/>
                <a:sym typeface="Poppins" panose="00000500000000000000"/>
              </a:rPr>
              <a:t>Nhận xét:</a:t>
            </a:r>
            <a:endParaRPr lang="en-US" sz="2955" spc="5">
              <a:solidFill>
                <a:srgbClr val="FFFFFF"/>
              </a:solidFill>
              <a:latin typeface="Poppins" panose="00000500000000000000"/>
              <a:ea typeface="Poppins" panose="00000500000000000000"/>
              <a:cs typeface="Poppins" panose="00000500000000000000"/>
              <a:sym typeface="Poppins" panose="00000500000000000000"/>
            </a:endParaRPr>
          </a:p>
          <a:p>
            <a:pPr marL="530225" lvl="1" indent="-265430" algn="l">
              <a:lnSpc>
                <a:spcPts val="3440"/>
              </a:lnSpc>
              <a:buFont typeface="Arial" panose="020B0604020202020204"/>
              <a:buChar char="•"/>
            </a:pPr>
            <a:r>
              <a:rPr lang="en-US" sz="2455" spc="4">
                <a:solidFill>
                  <a:srgbClr val="FFFFFF"/>
                </a:solidFill>
                <a:latin typeface="Poppins" panose="00000500000000000000"/>
                <a:ea typeface="Poppins" panose="00000500000000000000"/>
                <a:cs typeface="Poppins" panose="00000500000000000000"/>
                <a:sym typeface="Poppins" panose="00000500000000000000"/>
              </a:rPr>
              <a:t>NumPy nhanh</a:t>
            </a:r>
            <a:r>
              <a:rPr lang="en-US" sz="2455" spc="4">
                <a:solidFill>
                  <a:srgbClr val="FFFFFF"/>
                </a:solidFill>
                <a:latin typeface="Poppins" panose="00000500000000000000"/>
                <a:ea typeface="Poppins" panose="00000500000000000000"/>
                <a:cs typeface="Poppins" panose="00000500000000000000"/>
                <a:sym typeface="Poppins" panose="00000500000000000000"/>
              </a:rPr>
              <a:t> hơ</a:t>
            </a:r>
            <a:r>
              <a:rPr lang="en-US" sz="2455" spc="4">
                <a:solidFill>
                  <a:srgbClr val="FFFFFF"/>
                </a:solidFill>
                <a:latin typeface="Poppins" panose="00000500000000000000"/>
                <a:ea typeface="Poppins" panose="00000500000000000000"/>
                <a:cs typeface="Poppins" panose="00000500000000000000"/>
                <a:sym typeface="Poppins" panose="00000500000000000000"/>
              </a:rPr>
              <a:t>n rõ rệt: (x - y).mean() ~ 45.4 ms so với hàm vòng lặp ~ 79 ms → NumPy ≈ 1.7× nhanh hơn và ổn định hơn (độ lệch chuẩn 2.26 ms vs 9.57 ms).</a:t>
            </a:r>
            <a:endParaRPr lang="en-US" sz="2455" spc="4">
              <a:solidFill>
                <a:srgbClr val="FFFFFF"/>
              </a:solidFill>
              <a:latin typeface="Poppins" panose="00000500000000000000"/>
              <a:ea typeface="Poppins" panose="00000500000000000000"/>
              <a:cs typeface="Poppins" panose="00000500000000000000"/>
              <a:sym typeface="Poppins" panose="00000500000000000000"/>
            </a:endParaRPr>
          </a:p>
          <a:p>
            <a:pPr marL="530225" lvl="1" indent="-265430" algn="l">
              <a:lnSpc>
                <a:spcPts val="3440"/>
              </a:lnSpc>
              <a:spcBef>
                <a:spcPct val="0"/>
              </a:spcBef>
              <a:buFont typeface="Arial" panose="020B0604020202020204"/>
              <a:buChar char="•"/>
            </a:pPr>
            <a:r>
              <a:rPr lang="en-US" sz="2455" spc="4">
                <a:solidFill>
                  <a:srgbClr val="FFFFFF"/>
                </a:solidFill>
                <a:latin typeface="Poppins" panose="00000500000000000000"/>
                <a:ea typeface="Poppins" panose="00000500000000000000"/>
                <a:cs typeface="Poppins" panose="00000500000000000000"/>
                <a:sym typeface="Poppins" panose="00000500000000000000"/>
              </a:rPr>
              <a:t>Vì</a:t>
            </a:r>
            <a:r>
              <a:rPr lang="en-US" sz="2455" spc="4">
                <a:solidFill>
                  <a:srgbClr val="FFFFFF"/>
                </a:solidFill>
                <a:latin typeface="Poppins" panose="00000500000000000000"/>
                <a:ea typeface="Poppins" panose="00000500000000000000"/>
                <a:cs typeface="Poppins" panose="00000500000000000000"/>
                <a:sym typeface="Poppins" panose="00000500000000000000"/>
              </a:rPr>
              <a:t> sao? Vòng lặp Python chịu overhead thông dịch từng phần tử; </a:t>
            </a:r>
            <a:r>
              <a:rPr lang="en-US" sz="2455" spc="4">
                <a:solidFill>
                  <a:srgbClr val="FFFFFF"/>
                </a:solidFill>
                <a:latin typeface="Poppins" panose="00000500000000000000"/>
                <a:ea typeface="Poppins" panose="00000500000000000000"/>
                <a:cs typeface="Poppins" panose="00000500000000000000"/>
                <a:sym typeface="Poppins" panose="00000500000000000000"/>
              </a:rPr>
              <a:t>NumPy gọi mã C</a:t>
            </a:r>
            <a:r>
              <a:rPr lang="en-US" sz="2455" spc="4">
                <a:solidFill>
                  <a:srgbClr val="FFFFFF"/>
                </a:solidFill>
                <a:latin typeface="Poppins" panose="00000500000000000000"/>
                <a:ea typeface="Poppins" panose="00000500000000000000"/>
                <a:cs typeface="Poppins" panose="00000500000000000000"/>
                <a:sym typeface="Poppins" panose="00000500000000000000"/>
              </a:rPr>
              <a:t> vector </a:t>
            </a:r>
            <a:r>
              <a:rPr lang="en-US" sz="2455" spc="4">
                <a:solidFill>
                  <a:srgbClr val="FFFFFF"/>
                </a:solidFill>
                <a:latin typeface="Poppins" panose="00000500000000000000"/>
                <a:ea typeface="Poppins" panose="00000500000000000000"/>
                <a:cs typeface="Poppins" panose="00000500000000000000"/>
                <a:sym typeface="Poppins" panose="00000500000000000000"/>
              </a:rPr>
              <a:t>hóa/SIMD, tối ưu truy cập bộ nhớ.</a:t>
            </a:r>
            <a:endParaRPr lang="en-US" sz="2455" spc="4">
              <a:solidFill>
                <a:srgbClr val="FFFFFF"/>
              </a:solidFill>
              <a:latin typeface="Poppins" panose="00000500000000000000"/>
              <a:ea typeface="Poppins" panose="00000500000000000000"/>
              <a:cs typeface="Poppins" panose="00000500000000000000"/>
              <a:sym typeface="Poppins" panose="00000500000000000000"/>
            </a:endParaRPr>
          </a:p>
          <a:p>
            <a:pPr marL="530225" lvl="1" indent="-265430" algn="l">
              <a:lnSpc>
                <a:spcPts val="3440"/>
              </a:lnSpc>
              <a:spcBef>
                <a:spcPct val="0"/>
              </a:spcBef>
              <a:buFont typeface="Arial" panose="020B0604020202020204"/>
              <a:buChar char="•"/>
            </a:pPr>
            <a:r>
              <a:rPr lang="en-US" sz="2455" spc="4">
                <a:solidFill>
                  <a:srgbClr val="FFFFFF"/>
                </a:solidFill>
                <a:latin typeface="Poppins" panose="00000500000000000000"/>
                <a:ea typeface="Poppins" panose="00000500000000000000"/>
                <a:cs typeface="Poppins" panose="00000500000000000000"/>
                <a:sym typeface="Poppins" panose="00000500000000000000"/>
              </a:rPr>
              <a:t>Khác số liệu “kinh điển” (nơi Python chậm ~giây): môi trường của bạn có thể bật tối ưu, I/O bộ nhớ/CPU khác, hoặc hàm Python đã được tối giản. Dù vậy, xu hướng</a:t>
            </a:r>
            <a:r>
              <a:rPr lang="en-US" sz="2455" spc="4">
                <a:solidFill>
                  <a:srgbClr val="FFFFFF"/>
                </a:solidFill>
                <a:latin typeface="Poppins" panose="00000500000000000000"/>
                <a:ea typeface="Poppins" panose="00000500000000000000"/>
                <a:cs typeface="Poppins" panose="00000500000000000000"/>
                <a:sym typeface="Poppins" panose="00000500000000000000"/>
              </a:rPr>
              <a:t> NumPy &gt; Python loop vẫn đúng.</a:t>
            </a:r>
            <a:endParaRPr lang="en-US" sz="2455" spc="4">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105"/>
              </a:lnSpc>
              <a:spcBef>
                <a:spcPct val="0"/>
              </a:spcBef>
            </a:p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3699918" y="505580"/>
            <a:ext cx="3337041" cy="1534467"/>
            <a:chOff x="0" y="0"/>
            <a:chExt cx="878891" cy="404140"/>
          </a:xfrm>
        </p:grpSpPr>
        <p:sp>
          <p:nvSpPr>
            <p:cNvPr id="3" name="Freeform 3"/>
            <p:cNvSpPr/>
            <p:nvPr/>
          </p:nvSpPr>
          <p:spPr>
            <a:xfrm>
              <a:off x="0" y="0"/>
              <a:ext cx="878891" cy="404140"/>
            </a:xfrm>
            <a:custGeom>
              <a:avLst/>
              <a:gdLst/>
              <a:ahLst/>
              <a:cxnLst/>
              <a:rect l="l" t="t" r="r" b="b"/>
              <a:pathLst>
                <a:path w="878891" h="404140">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id="4" name="TextBox 4"/>
            <p:cNvSpPr txBox="1"/>
            <p:nvPr/>
          </p:nvSpPr>
          <p:spPr>
            <a:xfrm>
              <a:off x="0" y="180975"/>
              <a:ext cx="878891" cy="223165"/>
            </a:xfrm>
            <a:prstGeom prst="rect">
              <a:avLst/>
            </a:prstGeom>
          </p:spPr>
          <p:txBody>
            <a:bodyPr lIns="0" tIns="0" rIns="0" bIns="0" rtlCol="0" anchor="ctr"/>
            <a:lstStyle/>
            <a:p>
              <a:pPr algn="ctr">
                <a:lnSpc>
                  <a:spcPts val="1600"/>
                </a:lnSpc>
              </a:pPr>
              <a:r>
                <a:rPr lang="en-US" sz="3200" b="1">
                  <a:solidFill>
                    <a:srgbClr val="000000"/>
                  </a:solidFill>
                  <a:latin typeface="Poppins Bold" panose="00000800000000000000"/>
                  <a:ea typeface="Poppins Bold" panose="00000800000000000000"/>
                  <a:cs typeface="Poppins Bold" panose="00000800000000000000"/>
                  <a:sym typeface="Poppins Bold" panose="00000800000000000000"/>
                </a:rPr>
                <a:t>A.7 </a:t>
              </a:r>
              <a:endParaRPr lang="en-US" sz="3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1600"/>
                </a:lnSpc>
              </a:pPr>
            </a:p>
          </p:txBody>
        </p:sp>
      </p:grpSp>
      <p:sp>
        <p:nvSpPr>
          <p:cNvPr id="5" name="Freeform 5"/>
          <p:cNvSpPr/>
          <p:nvPr/>
        </p:nvSpPr>
        <p:spPr>
          <a:xfrm>
            <a:off x="1268599" y="2431135"/>
            <a:ext cx="12196266" cy="7541947"/>
          </a:xfrm>
          <a:custGeom>
            <a:avLst/>
            <a:gdLst/>
            <a:ahLst/>
            <a:cxnLst/>
            <a:rect l="l" t="t" r="r" b="b"/>
            <a:pathLst>
              <a:path w="12196266" h="7541947">
                <a:moveTo>
                  <a:pt x="0" y="0"/>
                </a:moveTo>
                <a:lnTo>
                  <a:pt x="12196266" y="0"/>
                </a:lnTo>
                <a:lnTo>
                  <a:pt x="12196266" y="7541947"/>
                </a:lnTo>
                <a:lnTo>
                  <a:pt x="0" y="7541947"/>
                </a:lnTo>
                <a:lnTo>
                  <a:pt x="0" y="0"/>
                </a:lnTo>
                <a:close/>
              </a:path>
            </a:pathLst>
          </a:custGeom>
          <a:blipFill>
            <a:blip r:embed="rId1"/>
            <a:stretch>
              <a:fillRect/>
            </a:stretch>
          </a:blipFill>
        </p:spPr>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3699918" y="505580"/>
            <a:ext cx="3337041" cy="1534467"/>
            <a:chOff x="0" y="0"/>
            <a:chExt cx="878891" cy="404140"/>
          </a:xfrm>
        </p:grpSpPr>
        <p:sp>
          <p:nvSpPr>
            <p:cNvPr id="3" name="Freeform 3"/>
            <p:cNvSpPr/>
            <p:nvPr/>
          </p:nvSpPr>
          <p:spPr>
            <a:xfrm>
              <a:off x="0" y="0"/>
              <a:ext cx="878891" cy="404140"/>
            </a:xfrm>
            <a:custGeom>
              <a:avLst/>
              <a:gdLst/>
              <a:ahLst/>
              <a:cxnLst/>
              <a:rect l="l" t="t" r="r" b="b"/>
              <a:pathLst>
                <a:path w="878891" h="404140">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id="4" name="TextBox 4"/>
            <p:cNvSpPr txBox="1"/>
            <p:nvPr/>
          </p:nvSpPr>
          <p:spPr>
            <a:xfrm>
              <a:off x="0" y="180975"/>
              <a:ext cx="878891" cy="223165"/>
            </a:xfrm>
            <a:prstGeom prst="rect">
              <a:avLst/>
            </a:prstGeom>
          </p:spPr>
          <p:txBody>
            <a:bodyPr lIns="0" tIns="0" rIns="0" bIns="0" rtlCol="0" anchor="ctr"/>
            <a:lstStyle/>
            <a:p>
              <a:pPr algn="ctr">
                <a:lnSpc>
                  <a:spcPts val="1600"/>
                </a:lnSpc>
              </a:pPr>
              <a:r>
                <a:rPr lang="en-US" sz="3200" b="1">
                  <a:solidFill>
                    <a:srgbClr val="000000"/>
                  </a:solidFill>
                  <a:latin typeface="Poppins Bold" panose="00000800000000000000"/>
                  <a:ea typeface="Poppins Bold" panose="00000800000000000000"/>
                  <a:cs typeface="Poppins Bold" panose="00000800000000000000"/>
                  <a:sym typeface="Poppins Bold" panose="00000800000000000000"/>
                </a:rPr>
                <a:t>A.7 </a:t>
              </a:r>
              <a:endParaRPr lang="en-US" sz="320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1600"/>
                </a:lnSpc>
              </a:pPr>
            </a:p>
          </p:txBody>
        </p:sp>
      </p:grpSp>
      <p:sp>
        <p:nvSpPr>
          <p:cNvPr id="5" name="TextBox 5"/>
          <p:cNvSpPr txBox="1"/>
          <p:nvPr/>
        </p:nvSpPr>
        <p:spPr>
          <a:xfrm>
            <a:off x="1390743" y="1551364"/>
            <a:ext cx="11135605" cy="8279732"/>
          </a:xfrm>
          <a:prstGeom prst="rect">
            <a:avLst/>
          </a:prstGeom>
        </p:spPr>
        <p:txBody>
          <a:bodyPr lIns="0" tIns="0" rIns="0" bIns="0" rtlCol="0" anchor="t">
            <a:spAutoFit/>
          </a:bodyPr>
          <a:lstStyle/>
          <a:p>
            <a:pPr algn="l">
              <a:lnSpc>
                <a:spcPts val="6090"/>
              </a:lnSpc>
            </a:pPr>
            <a:r>
              <a:rPr lang="en-US" sz="4350" b="1" spc="8">
                <a:solidFill>
                  <a:srgbClr val="FFFFFF"/>
                </a:solidFill>
                <a:latin typeface="Poppins Bold" panose="00000800000000000000"/>
                <a:ea typeface="Poppins Bold" panose="00000800000000000000"/>
                <a:cs typeface="Poppins Bold" panose="00000800000000000000"/>
                <a:sym typeface="Poppins Bold" panose="00000800000000000000"/>
              </a:rPr>
              <a:t>Kết luận:</a:t>
            </a:r>
            <a:endParaRPr lang="en-US" sz="4350" b="1" spc="8">
              <a:solidFill>
                <a:srgbClr val="FFFFFF"/>
              </a:solidFill>
              <a:latin typeface="Poppins Bold" panose="00000800000000000000"/>
              <a:ea typeface="Poppins Bold" panose="00000800000000000000"/>
              <a:cs typeface="Poppins Bold" panose="00000800000000000000"/>
              <a:sym typeface="Poppins Bold" panose="00000800000000000000"/>
            </a:endParaRPr>
          </a:p>
          <a:p>
            <a:pPr algn="l">
              <a:lnSpc>
                <a:spcPts val="5250"/>
              </a:lnSpc>
            </a:pPr>
          </a:p>
          <a:p>
            <a:pPr algn="l">
              <a:lnSpc>
                <a:spcPts val="4130"/>
              </a:lnSpc>
              <a:spcBef>
                <a:spcPct val="0"/>
              </a:spcBef>
            </a:pPr>
            <a:r>
              <a:rPr lang="en-US" sz="2950" spc="5">
                <a:solidFill>
                  <a:srgbClr val="FFFFFF"/>
                </a:solidFill>
                <a:latin typeface="Poppins" panose="00000500000000000000"/>
                <a:ea typeface="Poppins" panose="00000500000000000000"/>
                <a:cs typeface="Poppins" panose="00000500000000000000"/>
                <a:sym typeface="Poppins" panose="00000500000000000000"/>
              </a:rPr>
              <a:t>NumPy là baseline nhanh nhờ vector hóa, nhưng Numba mang “vận tốc C” đến chính c</a:t>
            </a:r>
            <a:r>
              <a:rPr lang="en-US" sz="2950" spc="5">
                <a:solidFill>
                  <a:srgbClr val="FFFFFF"/>
                </a:solidFill>
                <a:latin typeface="Poppins" panose="00000500000000000000"/>
                <a:ea typeface="Poppins" panose="00000500000000000000"/>
                <a:cs typeface="Poppins" panose="00000500000000000000"/>
                <a:sym typeface="Poppins" panose="00000500000000000000"/>
              </a:rPr>
              <a:t>ode Python của bạn. Khi bạn có thuật toán tự viết (vòng lặp, logic rẽ nhánh phức tạp, không tiện vector hóa), thêm @njit thường biến nó thành mã máy tối ưu. </a:t>
            </a:r>
            <a:endParaRPr lang="en-US" sz="2950" spc="5">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130"/>
              </a:lnSpc>
              <a:spcBef>
                <a:spcPct val="0"/>
              </a:spcBef>
            </a:pPr>
            <a:r>
              <a:rPr lang="en-US" sz="2950" spc="5">
                <a:solidFill>
                  <a:srgbClr val="FFFFFF"/>
                </a:solidFill>
                <a:latin typeface="Poppins" panose="00000500000000000000"/>
                <a:ea typeface="Poppins" panose="00000500000000000000"/>
                <a:cs typeface="Poppins" panose="00000500000000000000"/>
                <a:sym typeface="Poppins" panose="00000500000000000000"/>
              </a:rPr>
              <a:t>Kết quả: bạn giữ nguyên cú pháp Python, mà vẫn đạt hiệu năng gần C/Fortran — đặc biệt hữu dụng khi:</a:t>
            </a:r>
            <a:endParaRPr lang="en-US" sz="2950" spc="5">
              <a:solidFill>
                <a:srgbClr val="FFFFFF"/>
              </a:solidFill>
              <a:latin typeface="Poppins" panose="00000500000000000000"/>
              <a:ea typeface="Poppins" panose="00000500000000000000"/>
              <a:cs typeface="Poppins" panose="00000500000000000000"/>
              <a:sym typeface="Poppins" panose="00000500000000000000"/>
            </a:endParaRPr>
          </a:p>
          <a:p>
            <a:pPr marL="636905" lvl="1" indent="-318770" algn="l">
              <a:lnSpc>
                <a:spcPts val="4130"/>
              </a:lnSpc>
              <a:spcBef>
                <a:spcPct val="0"/>
              </a:spcBef>
              <a:buFont typeface="Arial" panose="020B0604020202020204"/>
              <a:buChar char="•"/>
            </a:pPr>
            <a:r>
              <a:rPr lang="en-US" sz="2950" spc="5">
                <a:solidFill>
                  <a:srgbClr val="FFFFFF"/>
                </a:solidFill>
                <a:latin typeface="Poppins" panose="00000500000000000000"/>
                <a:ea typeface="Poppins" panose="00000500000000000000"/>
                <a:cs typeface="Poppins" panose="00000500000000000000"/>
                <a:sym typeface="Poppins" panose="00000500000000000000"/>
              </a:rPr>
              <a:t>Vector hóa thuần NumPy khó/không diễn đạt được,</a:t>
            </a:r>
            <a:endParaRPr lang="en-US" sz="2950" spc="5">
              <a:solidFill>
                <a:srgbClr val="FFFFFF"/>
              </a:solidFill>
              <a:latin typeface="Poppins" panose="00000500000000000000"/>
              <a:ea typeface="Poppins" panose="00000500000000000000"/>
              <a:cs typeface="Poppins" panose="00000500000000000000"/>
              <a:sym typeface="Poppins" panose="00000500000000000000"/>
            </a:endParaRPr>
          </a:p>
          <a:p>
            <a:pPr marL="636905" lvl="1" indent="-318770" algn="l">
              <a:lnSpc>
                <a:spcPts val="4130"/>
              </a:lnSpc>
              <a:spcBef>
                <a:spcPct val="0"/>
              </a:spcBef>
              <a:buFont typeface="Arial" panose="020B0604020202020204"/>
              <a:buChar char="•"/>
            </a:pPr>
            <a:r>
              <a:rPr lang="en-US" sz="2950" spc="5">
                <a:solidFill>
                  <a:srgbClr val="FFFFFF"/>
                </a:solidFill>
                <a:latin typeface="Poppins" panose="00000500000000000000"/>
                <a:ea typeface="Poppins" panose="00000500000000000000"/>
                <a:cs typeface="Poppins" panose="00000500000000000000"/>
                <a:sym typeface="Poppins" panose="00000500000000000000"/>
              </a:rPr>
              <a:t>Bạn cần tối ưu phần lõi tính toán (inner loops),</a:t>
            </a:r>
            <a:endParaRPr lang="en-US" sz="2950" spc="5">
              <a:solidFill>
                <a:srgbClr val="FFFFFF"/>
              </a:solidFill>
              <a:latin typeface="Poppins" panose="00000500000000000000"/>
              <a:ea typeface="Poppins" panose="00000500000000000000"/>
              <a:cs typeface="Poppins" panose="00000500000000000000"/>
              <a:sym typeface="Poppins" panose="00000500000000000000"/>
            </a:endParaRPr>
          </a:p>
          <a:p>
            <a:pPr marL="636905" lvl="1" indent="-318770" algn="l">
              <a:lnSpc>
                <a:spcPts val="4130"/>
              </a:lnSpc>
              <a:spcBef>
                <a:spcPct val="0"/>
              </a:spcBef>
              <a:buFont typeface="Arial" panose="020B0604020202020204"/>
              <a:buChar char="•"/>
            </a:pPr>
            <a:r>
              <a:rPr lang="en-US" sz="2950" spc="5">
                <a:solidFill>
                  <a:srgbClr val="FFFFFF"/>
                </a:solidFill>
                <a:latin typeface="Poppins" panose="00000500000000000000"/>
                <a:ea typeface="Poppins" panose="00000500000000000000"/>
                <a:cs typeface="Poppins" panose="00000500000000000000"/>
                <a:sym typeface="Poppins" panose="00000500000000000000"/>
              </a:rPr>
              <a:t>Hoặc muốn tránh copy bộ nhớ do tạo mảng tạm khi vector hóa.</a:t>
            </a:r>
            <a:endParaRPr lang="en-US" sz="2950" spc="5">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4130"/>
              </a:lnSpc>
              <a:spcBef>
                <a:spcPct val="0"/>
              </a:spcBef>
            </a:pPr>
          </a:p>
          <a:p>
            <a:pPr algn="l">
              <a:lnSpc>
                <a:spcPts val="4130"/>
              </a:lnSpc>
              <a:spcBef>
                <a:spcPct val="0"/>
              </a:spcBef>
            </a:pPr>
          </a:p>
        </p:txBody>
      </p:sp>
      <p:sp>
        <p:nvSpPr>
          <p:cNvPr id="6" name="Freeform 6"/>
          <p:cNvSpPr/>
          <p:nvPr/>
        </p:nvSpPr>
        <p:spPr>
          <a:xfrm>
            <a:off x="12938576" y="6253136"/>
            <a:ext cx="4859724" cy="3005164"/>
          </a:xfrm>
          <a:custGeom>
            <a:avLst/>
            <a:gdLst/>
            <a:ahLst/>
            <a:cxnLst/>
            <a:rect l="l" t="t" r="r" b="b"/>
            <a:pathLst>
              <a:path w="4859724" h="3005164">
                <a:moveTo>
                  <a:pt x="0" y="0"/>
                </a:moveTo>
                <a:lnTo>
                  <a:pt x="4859724" y="0"/>
                </a:lnTo>
                <a:lnTo>
                  <a:pt x="4859724" y="3005164"/>
                </a:lnTo>
                <a:lnTo>
                  <a:pt x="0" y="3005164"/>
                </a:lnTo>
                <a:lnTo>
                  <a:pt x="0" y="0"/>
                </a:lnTo>
                <a:close/>
              </a:path>
            </a:pathLst>
          </a:custGeom>
          <a:blipFill>
            <a:blip r:embed="rId1"/>
            <a:stretch>
              <a:fillRect/>
            </a:stretch>
          </a:blipFill>
        </p:spPr>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271528" y="3616742"/>
            <a:ext cx="14490814" cy="4074212"/>
          </a:xfrm>
          <a:prstGeom prst="rect">
            <a:avLst/>
          </a:prstGeom>
        </p:spPr>
        <p:txBody>
          <a:bodyPr lIns="0" tIns="0" rIns="0" bIns="0" rtlCol="0" anchor="t">
            <a:spAutoFit/>
          </a:bodyPr>
          <a:lstStyle/>
          <a:p>
            <a:pPr algn="just">
              <a:lnSpc>
                <a:spcPts val="5260"/>
              </a:lnSpc>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#Tạo một hàm cộng phần tử bằng Numba — dạng ufunc</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5260"/>
              </a:lnSpc>
            </a:pPr>
          </a:p>
          <a:p>
            <a:pPr algn="just">
              <a:lnSpc>
                <a:spcPts val="5260"/>
              </a:lnSpc>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from numba import vectorize</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5260"/>
              </a:lnSpc>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@vectorize</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5260"/>
              </a:lnSpc>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def nb_add(x, y):</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5260"/>
              </a:lnSpc>
            </a:pPr>
            <a:r>
              <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rPr>
              <a:t>  return x + y</a:t>
            </a:r>
            <a:endParaRPr lang="en-US" sz="5365" spc="-252">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Box 3"/>
          <p:cNvSpPr txBox="1"/>
          <p:nvPr/>
        </p:nvSpPr>
        <p:spPr>
          <a:xfrm>
            <a:off x="1271528" y="1637045"/>
            <a:ext cx="16521741" cy="740462"/>
          </a:xfrm>
          <a:prstGeom prst="rect">
            <a:avLst/>
          </a:prstGeom>
        </p:spPr>
        <p:txBody>
          <a:bodyPr lIns="0" tIns="0" rIns="0" bIns="0" rtlCol="0" anchor="t">
            <a:spAutoFit/>
          </a:bodyPr>
          <a:lstStyle/>
          <a:p>
            <a:pPr algn="just">
              <a:lnSpc>
                <a:spcPts val="5260"/>
              </a:lnSpc>
            </a:pPr>
            <a:r>
              <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rPr>
              <a:t> Creating Custom numpy.ufunc Objects with Numba</a:t>
            </a:r>
            <a:endParaRPr lang="en-US" sz="5365" spc="-252">
              <a:solidFill>
                <a:srgbClr val="00FFF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640">
                <a:alpha val="100000"/>
              </a:srgbClr>
            </a:gs>
            <a:gs pos="100000">
              <a:srgbClr val="020070">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390743" y="2566827"/>
            <a:ext cx="14844254" cy="6266146"/>
          </a:xfrm>
          <a:prstGeom prst="rect">
            <a:avLst/>
          </a:prstGeom>
        </p:spPr>
        <p:txBody>
          <a:bodyPr lIns="0" tIns="0" rIns="0" bIns="0" rtlCol="0" anchor="t">
            <a:spAutoFit/>
          </a:bodyPr>
          <a:lstStyle/>
          <a:p>
            <a:pPr algn="l">
              <a:lnSpc>
                <a:spcPts val="5950"/>
              </a:lnSpc>
            </a:pPr>
            <a:r>
              <a:rPr lang="en-US" sz="4250" spc="8">
                <a:solidFill>
                  <a:srgbClr val="FFFFFF"/>
                </a:solidFill>
                <a:latin typeface="Poppins" panose="00000500000000000000"/>
                <a:ea typeface="Poppins" panose="00000500000000000000"/>
                <a:cs typeface="Poppins" panose="00000500000000000000"/>
                <a:sym typeface="Poppins" panose="00000500000000000000"/>
              </a:rPr>
              <a:t> Nhận xét:</a:t>
            </a:r>
            <a:endParaRPr lang="en-US" sz="4250" spc="8">
              <a:solidFill>
                <a:srgbClr val="FFFFFF"/>
              </a:solidFill>
              <a:latin typeface="Poppins" panose="00000500000000000000"/>
              <a:ea typeface="Poppins" panose="00000500000000000000"/>
              <a:cs typeface="Poppins" panose="00000500000000000000"/>
              <a:sym typeface="Poppins" panose="00000500000000000000"/>
            </a:endParaRPr>
          </a:p>
          <a:p>
            <a:pPr marL="701675" lvl="1" indent="-351155" algn="l">
              <a:lnSpc>
                <a:spcPts val="4550"/>
              </a:lnSpc>
              <a:spcBef>
                <a:spcPct val="0"/>
              </a:spcBef>
              <a:buFont typeface="Arial" panose="020B0604020202020204"/>
              <a:buChar char="•"/>
            </a:pPr>
            <a:r>
              <a:rPr lang="en-US" sz="3250" spc="6">
                <a:solidFill>
                  <a:srgbClr val="FFFFFF"/>
                </a:solidFill>
                <a:latin typeface="Poppins" panose="00000500000000000000"/>
                <a:ea typeface="Poppins" panose="00000500000000000000"/>
                <a:cs typeface="Poppins" panose="00000500000000000000"/>
                <a:sym typeface="Poppins" panose="00000500000000000000"/>
              </a:rPr>
              <a:t>@n</a:t>
            </a:r>
            <a:r>
              <a:rPr lang="en-US" sz="3250" spc="6">
                <a:solidFill>
                  <a:srgbClr val="FFFFFF"/>
                </a:solidFill>
                <a:latin typeface="Poppins" panose="00000500000000000000"/>
                <a:ea typeface="Poppins" panose="00000500000000000000"/>
                <a:cs typeface="Poppins" panose="00000500000000000000"/>
                <a:sym typeface="Poppins" panose="00000500000000000000"/>
              </a:rPr>
              <a:t>umba.vectorize tạo ufunc biên dịch như ufunc gốc của NumPy: broadcasting, dtype dispatch, và các</a:t>
            </a:r>
            <a:r>
              <a:rPr lang="en-US" sz="3250" spc="6">
                <a:solidFill>
                  <a:srgbClr val="FFFFFF"/>
                </a:solidFill>
                <a:latin typeface="Poppins" panose="00000500000000000000"/>
                <a:ea typeface="Poppins" panose="00000500000000000000"/>
                <a:cs typeface="Poppins" panose="00000500000000000000"/>
                <a:sym typeface="Poppins" panose="00000500000000000000"/>
              </a:rPr>
              <a:t> method như .accumulate/.reduce hoạt động y hệt.</a:t>
            </a:r>
            <a:endParaRPr lang="en-US" sz="3250" spc="6">
              <a:solidFill>
                <a:srgbClr val="FFFFFF"/>
              </a:solidFill>
              <a:latin typeface="Poppins" panose="00000500000000000000"/>
              <a:ea typeface="Poppins" panose="00000500000000000000"/>
              <a:cs typeface="Poppins" panose="00000500000000000000"/>
              <a:sym typeface="Poppins" panose="00000500000000000000"/>
            </a:endParaRPr>
          </a:p>
          <a:p>
            <a:pPr marL="701675" lvl="1" indent="-351155" algn="l">
              <a:lnSpc>
                <a:spcPts val="4550"/>
              </a:lnSpc>
              <a:spcBef>
                <a:spcPct val="0"/>
              </a:spcBef>
              <a:buFont typeface="Arial" panose="020B0604020202020204"/>
              <a:buChar char="•"/>
            </a:pPr>
            <a:r>
              <a:rPr lang="en-US" sz="3250" spc="6">
                <a:solidFill>
                  <a:srgbClr val="FFFFFF"/>
                </a:solidFill>
                <a:latin typeface="Poppins" panose="00000500000000000000"/>
                <a:ea typeface="Poppins" panose="00000500000000000000"/>
                <a:cs typeface="Poppins" panose="00000500000000000000"/>
                <a:sym typeface="Poppins" panose="00000500000000000000"/>
              </a:rPr>
              <a:t>Ví dụ nb_add(x, x) trả về mảng; nb_add.accumulate(x, 0) cho tổng lũy tích—đúng hành vi của ufunc chuẩn.</a:t>
            </a:r>
            <a:endParaRPr lang="en-US" sz="3250" spc="6">
              <a:solidFill>
                <a:srgbClr val="FFFFFF"/>
              </a:solidFill>
              <a:latin typeface="Poppins" panose="00000500000000000000"/>
              <a:ea typeface="Poppins" panose="00000500000000000000"/>
              <a:cs typeface="Poppins" panose="00000500000000000000"/>
              <a:sym typeface="Poppins" panose="00000500000000000000"/>
            </a:endParaRPr>
          </a:p>
          <a:p>
            <a:pPr marL="701675" lvl="1" indent="-351155" algn="l">
              <a:lnSpc>
                <a:spcPts val="4550"/>
              </a:lnSpc>
              <a:spcBef>
                <a:spcPct val="0"/>
              </a:spcBef>
              <a:buFont typeface="Arial" panose="020B0604020202020204"/>
              <a:buChar char="•"/>
            </a:pPr>
            <a:r>
              <a:rPr lang="en-US" sz="3250" spc="6">
                <a:solidFill>
                  <a:srgbClr val="FFFFFF"/>
                </a:solidFill>
                <a:latin typeface="Poppins" panose="00000500000000000000"/>
                <a:ea typeface="Poppins" panose="00000500000000000000"/>
                <a:cs typeface="Poppins" panose="00000500000000000000"/>
                <a:sym typeface="Poppins" panose="00000500000000000000"/>
              </a:rPr>
              <a:t>Ưu điểm: viết hàm scalar “x, y → x+y”, còn Numba lo song song hóa theo phần tử và biên dịch.</a:t>
            </a:r>
            <a:endParaRPr lang="en-US" sz="3250" spc="6">
              <a:solidFill>
                <a:srgbClr val="FFFFFF"/>
              </a:solidFill>
              <a:latin typeface="Poppins" panose="00000500000000000000"/>
              <a:ea typeface="Poppins" panose="00000500000000000000"/>
              <a:cs typeface="Poppins" panose="00000500000000000000"/>
              <a:sym typeface="Poppins" panose="00000500000000000000"/>
            </a:endParaRPr>
          </a:p>
          <a:p>
            <a:pPr marL="701675" lvl="1" indent="-351155" algn="l">
              <a:lnSpc>
                <a:spcPts val="4550"/>
              </a:lnSpc>
              <a:spcBef>
                <a:spcPct val="0"/>
              </a:spcBef>
              <a:buFont typeface="Arial" panose="020B0604020202020204"/>
              <a:buChar char="•"/>
            </a:pPr>
            <a:r>
              <a:rPr lang="en-US" sz="3250" spc="6">
                <a:solidFill>
                  <a:srgbClr val="FFFFFF"/>
                </a:solidFill>
                <a:latin typeface="Poppins" panose="00000500000000000000"/>
                <a:ea typeface="Poppins" panose="00000500000000000000"/>
                <a:cs typeface="Poppins" panose="00000500000000000000"/>
                <a:sym typeface="Poppins" panose="00000500000000000000"/>
              </a:rPr>
              <a:t>Có thể chỉ định chữ ký kiểu và target (CPU, parallel=True, hoặc CUDA), giúp tối ưu hiệu năng đa nền tảng.</a:t>
            </a:r>
            <a:endParaRPr lang="en-US" sz="3250" spc="6">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259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34543</Words>
  <Application>WPS Presentation</Application>
  <PresentationFormat>On-screen Show (4:3)</PresentationFormat>
  <Paragraphs>1287</Paragraphs>
  <Slides>112</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112</vt:i4>
      </vt:variant>
    </vt:vector>
  </HeadingPairs>
  <TitlesOfParts>
    <vt:vector size="129" baseType="lpstr">
      <vt:lpstr>Arial</vt:lpstr>
      <vt:lpstr>SimSun</vt:lpstr>
      <vt:lpstr>Wingdings</vt:lpstr>
      <vt:lpstr>Zen Dots</vt:lpstr>
      <vt:lpstr>Poppins Bold</vt:lpstr>
      <vt:lpstr>Poppins</vt:lpstr>
      <vt:lpstr>Poppins Heavy</vt:lpstr>
      <vt:lpstr>Noto Serif Display</vt:lpstr>
      <vt:lpstr>Arial</vt:lpstr>
      <vt:lpstr>Calibri</vt:lpstr>
      <vt:lpstr>Microsoft YaHei</vt:lpstr>
      <vt:lpstr>Arial Unicode MS</vt:lpstr>
      <vt:lpstr>Poppins Italics</vt:lpstr>
      <vt:lpstr>Times New Roman</vt:lpstr>
      <vt:lpstr>Pridi Bold</vt:lpstr>
      <vt:lpstr>Pridi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Data Analysis Presentation</dc:title>
  <dc:creator/>
  <cp:lastModifiedBy>Nguyễn Mai</cp:lastModifiedBy>
  <cp:revision>2</cp:revision>
  <dcterms:created xsi:type="dcterms:W3CDTF">2006-08-16T00:00:00Z</dcterms:created>
  <dcterms:modified xsi:type="dcterms:W3CDTF">2025-10-16T11:20:26Z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B2678488481B46D69170DBA4F6F88ED2_12</vt:lpwstr>
  </property>
  <property fmtid="{D5CDD505-2E9C-101B-9397-08002B2CF9AE}" pid="3" name="KSOProductBuildVer">
    <vt:lpwstr>1033-12.2.0.23131</vt:lpwstr>
  </property>
</Properties>
</file>